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66" r:id="rId3"/>
    <p:sldId id="267" r:id="rId4"/>
    <p:sldId id="265" r:id="rId5"/>
    <p:sldId id="268" r:id="rId6"/>
    <p:sldId id="257" r:id="rId7"/>
    <p:sldId id="258" r:id="rId8"/>
    <p:sldId id="275" r:id="rId9"/>
    <p:sldId id="271" r:id="rId10"/>
    <p:sldId id="272" r:id="rId11"/>
    <p:sldId id="261" r:id="rId12"/>
    <p:sldId id="273" r:id="rId13"/>
    <p:sldId id="274" r:id="rId14"/>
    <p:sldId id="269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98"/>
    <p:restoredTop sz="94673"/>
  </p:normalViewPr>
  <p:slideViewPr>
    <p:cSldViewPr snapToGrid="0">
      <p:cViewPr varScale="1">
        <p:scale>
          <a:sx n="115" d="100"/>
          <a:sy n="115" d="100"/>
        </p:scale>
        <p:origin x="216" y="95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E91C4-03C7-6E42-8E82-DDA18F812658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68F79-2561-5C4F-BDD0-137ADADA2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76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68F79-2561-5C4F-BDD0-137ADADA23B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97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2977-7FF2-EA43-9C44-5F96C7BD1040}" type="datetime1">
              <a:rPr lang="fr-FR" smtClean="0"/>
              <a:t>24/06/2025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1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6E56-1307-1A46-8C5A-2A0229543DB0}" type="datetime1">
              <a:rPr lang="fr-FR" smtClean="0"/>
              <a:t>24/06/2025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10AE-3880-F54C-8B4B-6714861F067F}" type="datetime1">
              <a:rPr lang="fr-FR" smtClean="0"/>
              <a:t>24/06/2025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1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5990-FCE8-C242-860A-937316E2B782}" type="datetime1">
              <a:rPr lang="fr-FR" smtClean="0"/>
              <a:t>24/06/2025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1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301-5BA7-DE42-8320-19A0A908B65D}" type="datetime1">
              <a:rPr lang="fr-FR" smtClean="0"/>
              <a:t>24/06/2025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4E12-DFE7-0546-B23F-AB7631776259}" type="datetime1">
              <a:rPr lang="fr-FR" smtClean="0"/>
              <a:t>24/06/2025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7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2057-9E9A-D447-9AED-AC16714D0BBE}" type="datetime1">
              <a:rPr lang="fr-FR" smtClean="0"/>
              <a:t>24/06/2025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FDB0-01FF-E542-BF43-E0CA6596E8F8}" type="datetime1">
              <a:rPr lang="fr-FR" smtClean="0"/>
              <a:t>24/06/2025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4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9201-E8FC-0C4B-B5B7-69E751167942}" type="datetime1">
              <a:rPr lang="fr-FR" smtClean="0"/>
              <a:t>24/06/2025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1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12E8-EF91-F142-AE3C-22F8FAFE97FE}" type="datetime1">
              <a:rPr lang="fr-FR" smtClean="0"/>
              <a:t>24/06/2025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1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47E9-65CA-934B-92A8-8E37D3BD0680}" type="datetime1">
              <a:rPr lang="fr-FR" smtClean="0"/>
              <a:t>24/06/2025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6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7C7135B-353F-EF4C-ADAB-BF584BBB90F9}" type="datetime1">
              <a:rPr lang="fr-FR" smtClean="0"/>
              <a:t>24/06/2025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6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codesign/" TargetMode="External"/><Relationship Id="rId13" Type="http://schemas.openxmlformats.org/officeDocument/2006/relationships/hyperlink" Target="https://www.linkedin.com/search/results/people/?currentCompany=%5B%222182094%22%5D&amp;keywords=%22PhD%22%20OR%20%22Ph.D%22%20OR%20%22Doctorat%22%20OR%20%22Doctorant%22&amp;origin=FACETED_SEARCH&amp;sid=tU0" TargetMode="External"/><Relationship Id="rId18" Type="http://schemas.openxmlformats.org/officeDocument/2006/relationships/hyperlink" Target="https://www.linkedin.com/company/smaltis/" TargetMode="External"/><Relationship Id="rId26" Type="http://schemas.openxmlformats.org/officeDocument/2006/relationships/hyperlink" Target="https://www.linkedin.com/company/sayens/" TargetMode="External"/><Relationship Id="rId3" Type="http://schemas.openxmlformats.org/officeDocument/2006/relationships/hyperlink" Target="https://www.linkedin.com/search/results/people/?currentCompany=%5B%2226762274%22%5D&amp;keywords=%22PhD%22%20OR%20%22Ph.D%22%20OR%20%22%20Doctorat%22%20OR%20%22Doctorant%22&amp;origin=FACETED_SEARCH&amp;page=2&amp;sid=-F)" TargetMode="External"/><Relationship Id="rId21" Type="http://schemas.openxmlformats.org/officeDocument/2006/relationships/hyperlink" Target="https://www.linkedin.com/search/results/people/?currentCompany=%5B%2211449421%22%5D&amp;keywords=%22PhD%22%20OR%20%22Ph.D%22%20OR%20%22Doctorat%22%20OR%20%22Doctorant%22&amp;origin=FACETED_SEARCH&amp;sid=~4L" TargetMode="External"/><Relationship Id="rId7" Type="http://schemas.openxmlformats.org/officeDocument/2006/relationships/hyperlink" Target="https://www.linkedin.com/search/results/people/?currentCompany=%5B%22130720%22%5D&amp;keywords=%22PhD%22%20OR%20%22Ph.D%22%20OR%20%22%20Doctorat%22%20OR%20%22Doctorant%22&amp;origin=FACETED_SEARCH&amp;sid=MIV" TargetMode="External"/><Relationship Id="rId12" Type="http://schemas.openxmlformats.org/officeDocument/2006/relationships/hyperlink" Target="https://www.linkedin.com/company/oncodesign-precision-medicine/" TargetMode="External"/><Relationship Id="rId17" Type="http://schemas.openxmlformats.org/officeDocument/2006/relationships/hyperlink" Target="https://www.linkedin.com/search/results/people/?currentCompany=%5B%229431065%22%5D&amp;keywords=%22PhD%22%20OR%20%22Ph.D%22%20OR%20%22Doctorat%22%20OR%20%22Doctorant%22&amp;origin=FACETED_SEARCH&amp;sid=EWn" TargetMode="External"/><Relationship Id="rId25" Type="http://schemas.openxmlformats.org/officeDocument/2006/relationships/hyperlink" Target="https://www.linkedin.com/search/results/people/?currentCompany=%5B%2211186879%22%5D&amp;keywords=%22PhD%22%20OR%20%22Ph.D%22%20OR%20%22Doctorat%22%20OR%20%22Doctorant%22&amp;origin=FACETED_SEARCH&amp;page=3&amp;sid=mZz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linkedin.com/company/advesya/" TargetMode="External"/><Relationship Id="rId20" Type="http://schemas.openxmlformats.org/officeDocument/2006/relationships/hyperlink" Target="https://www.linkedin.com/company/moving-magnet-technologies-mmt-/" TargetMode="External"/><Relationship Id="rId29" Type="http://schemas.openxmlformats.org/officeDocument/2006/relationships/hyperlink" Target="https://www.linkedin.com/search/results/people/?currentCompany=%5B%221464502%22%5D&amp;keywords=%22PhD%22%20OR%20%22Ph.D%22%20OR%20%22Doctorat%22%20OR%20%22Doctorant%22&amp;origin=FACETED_SEARCH&amp;sid=Vh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reserves-naturelles-de-france/" TargetMode="External"/><Relationship Id="rId11" Type="http://schemas.openxmlformats.org/officeDocument/2006/relationships/hyperlink" Target="https://www.linkedin.com/search/results/people/?currentCompany=%5B%2287167142%22%5D&amp;keywords=%22PhD%22%20OR%20%22Ph.D%22%20OR%20%22Doctorat%22%20OR%20%22Doctorant%22&amp;origin=FACETED_SEARCH&amp;sid=mP0" TargetMode="External"/><Relationship Id="rId24" Type="http://schemas.openxmlformats.org/officeDocument/2006/relationships/hyperlink" Target="https://www.linkedin.com/company/tauw-france/" TargetMode="External"/><Relationship Id="rId5" Type="http://schemas.openxmlformats.org/officeDocument/2006/relationships/hyperlink" Target="https://www.linkedin.com/search/results/people/?currentCompany=%5B%2250041043%22%5D&amp;keywords=%22PhD%22%20OR%20%22Ph.D%22%20OR%20%22Doctorat%22%20OR%20%22Doctorant%22&amp;origin=FACETED_SEARCH&amp;sid=k1I" TargetMode="External"/><Relationship Id="rId15" Type="http://schemas.openxmlformats.org/officeDocument/2006/relationships/hyperlink" Target="https://www.linkedin.com/search/results/people/?currentCompany=%5B%2298946441%22%5D&amp;keywords=%22PhD%22%20OR%20%22Ph.D%22%20OR%20%22Doctorat%22%20OR%20%22Doctorant%22&amp;origin=FACETED_SEARCH&amp;sid=06v" TargetMode="External"/><Relationship Id="rId23" Type="http://schemas.openxmlformats.org/officeDocument/2006/relationships/hyperlink" Target="https://www.linkedin.com/search/results/people/?currentCompany=%5B%222611970%22%5D&amp;keywords=%22PhD%22%20OR%20%22Ph.D%22%20OR%20%22Doctorat%22%20OR%20%22Doctorant%22&amp;origin=FACETED_SEARCH&amp;sid=lFe" TargetMode="External"/><Relationship Id="rId28" Type="http://schemas.openxmlformats.org/officeDocument/2006/relationships/hyperlink" Target="https://www.linkedin.com/company/erdil/" TargetMode="External"/><Relationship Id="rId10" Type="http://schemas.openxmlformats.org/officeDocument/2006/relationships/hyperlink" Target="https://www.linkedin.com/company/inventiva-pharma/people/" TargetMode="External"/><Relationship Id="rId19" Type="http://schemas.openxmlformats.org/officeDocument/2006/relationships/hyperlink" Target="https://www.linkedin.com/search/results/people/?currentCompany=%5B%22601163%22%5D&amp;keywords=%22PhD%22%20OR%20%22Ph.D%22%20OR%20%22Doctorat%22%20OR%20%22Doctorant%22&amp;origin=FACETED_SEARCH&amp;page=2&amp;sid=1_%3B" TargetMode="External"/><Relationship Id="rId4" Type="http://schemas.openxmlformats.org/officeDocument/2006/relationships/hyperlink" Target="https://www.linkedin.com/company/intercontrole/" TargetMode="External"/><Relationship Id="rId9" Type="http://schemas.openxmlformats.org/officeDocument/2006/relationships/hyperlink" Target="https://www.linkedin.com/search/results/people/?currentCompany=%5B%223488283%22%5D&amp;keywords=%22PhD%22%20OR%20%22Ph.D%22%20OR%20%22Doctorat%22%20OR%20%22Doctorant%22&amp;origin=FACETED_SEARCH&amp;page=2&amp;sid=DWA" TargetMode="External"/><Relationship Id="rId14" Type="http://schemas.openxmlformats.org/officeDocument/2006/relationships/hyperlink" Target="https://www.linkedin.com/company/rd-biotech/" TargetMode="External"/><Relationship Id="rId22" Type="http://schemas.openxmlformats.org/officeDocument/2006/relationships/hyperlink" Target="https://www.linkedin.com/company/nextroad/" TargetMode="External"/><Relationship Id="rId27" Type="http://schemas.openxmlformats.org/officeDocument/2006/relationships/hyperlink" Target="https://www.linkedin.com/search/results/people/?currentCompany=%5B%228551706%22%5D&amp;keywords=%22PhD%22%20OR%20%22Ph.D%22%20OR%20%22Doctorat%22%20OR%20%22Doctorant%22&amp;origin=FACETED_SEARCH&amp;sid=Npd" TargetMode="External"/><Relationship Id="rId30" Type="http://schemas.openxmlformats.org/officeDocument/2006/relationships/hyperlink" Target="https://www.linkedin.com/company/longline-environmen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inkedin.com/school/universite-bourgogne-europe/people/?facetCurrentCompany=130720%2C26762274%2C1422598%2C18333464%2C537901%2C945436%2C9264218%2C37400829%2C23000420%2C18791743%2C2915326%2C11270692%2C6847117%2C10920050%2C11449421%2C20169136%2C146317%2C26397128%2C29017407%2C3058694%2C11186879%2C1332661%2C26123952%2C2611970%2C18142422%2C1183115%2C27227832%2C25530549%2C83788398%2C78843780%2C112899%2C25961496%2C25615057%2C30718890%2C8806650%2C10478986%2C10831114%2C26105088%2C2115529%2C8551706%2C601163%2C205948%2C10878215%2C87167142%2C2182094%2C9431065%2C80245332%2C344719%2C9927827%2C1057919%2C223542%2C2423146%2C9997497%2C11295819%2C50041043%2C98946441%2C68814039%2C28669150%2C13028064%2C18455437%2C17774162%2C74069398%2C2053809%2C25796528%2C18990604%2C10803870%2C1464502%2C3999666%2C26324279%2C16249028%2C2936518%2C98147571%2C10317505%2C67773027%2C74952686%2C25623984%2C25891098%2C1976006%2C74023871%2C12583763%2C12584477%2C19124765%2C26892029%2C29003974%2C7965589%2C26441972%2C71465397%2C10665320%2C30658450%2C91484438%2C46710163%2C25826978%2C18560289%2C94236557%2C31448052%2C96226567%2C5320217%2C102942662%2C3488283%2C86132956%2C16229214%2C28598522%2C10820035%2C10074906%2C183142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inkedin.com/school/universite-de-franche-comte/people/?facetCurrentCompany=130720%2C26762274%2C1422598%2C18333464%2C537901%2C945436%2C9264218%2C37400829%2C23000420%2C18791743%2C2915326%2C11270692%2C6847117%2C10920050%2C11449421%2C20169136%2C146317%2C26397128%2C29017407%2C3058694%2C11186879%2C1332661%2C26123952%2C2611970%2C18142422%2C1183115%2C27227832%2C25530549%2C83788398%2C78843780%2C112899%2C25961496%2C25615057%2C30718890%2C8806650%2C10478986%2C10831114%2C26105088%2C2115529%2C8551706%2C601163%2C205948%2C10878215%2C87167142%2C2182094%2C9431065%2C80245332%2C344719%2C9927827%2C1057919%2C223542%2C2423146%2C9997497%2C11295819%2C50041043%2C98946441%2C68814039%2C28669150%2C13028064%2C18455437%2C17774162%2C74069398%2C2053809%2C25796528%2C18990604%2C10803870%2C1464502%2C3999666%2C26324279%2C16249028%2C2936518%2C98147571%2C10317505%2C67773027%2C74952686%2C25623984%2C25891098%2C1976006%2C74023871%2C12583763%2C12584477%2C19124765%2C26892029%2C29003974%2C7965589%2C26441972%2C71465397%2C10665320%2C30658450%2C91484438%2C46710163%2C25826978%2C18560289%2C94236557%2C31448052%2C96226567%2C5320217%2C102942662%2C3488283%2C86132956%2C16229214%2C28598522%2C10820035%2C10074906%2C183142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inkedin.com/school/universite-de-technologie-de-belfort-montbeliard/people/?facetCurrentCompany=130720%2C26762274%2C1422598%2C18333464%2C537901%2C945436%2C9264218%2C37400829%2C23000420%2C18791743%2C2915326%2C11270692%2C6847117%2C10920050%2C11449421%2C20169136%2C146317%2C26397128%2C29017407%2C3058694%2C11186879%2C1332661%2C26123952%2C2611970%2C18142422%2C1183115%2C27227832%2C25530549%2C83788398%2C78843780%2C112899%2C25961496%2C25615057%2C30718890%2C8806650%2C10478986%2C10831114%2C26105088%2C2115529%2C8551706%2C601163%2C205948%2C10878215%2C87167142%2C2182094%2C9431065%2C80245332%2C344719%2C9927827%2C1057919%2C223542%2C2423146%2C9997497%2C11295819%2C50041043%2C98946441%2C68814039%2C28669150%2C13028064%2C18455437%2C17774162%2C74069398%2C2053809%2C25796528%2C18990604%2C10803870%2C1464502%2C3999666%2C26324279%2C16249028%2C2936518%2C98147571%2C10317505%2C67773027%2C74952686%2C25623984%2C25891098%2C1976006%2C74023871%2C12583763%2C12584477%2C19124765%2C26892029%2C29003974%2C7965589%2C26441972%2C71465397%2C10665320%2C30658450%2C91484438%2C46710163%2C25826978%2C18560289%2C94236557%2C31448052%2C96226567%2C5320217%2C102942662%2C3488283%2C86132956%2C16229214%2C28598522%2C10820035%2C10074906%2C183142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er-bfc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ctoratspi-entreprise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earch/results/companies/?companyHqGeo=%5B%22103286073%22%5D&amp;companySize=%5B%22D%22%5D&amp;keywords=%22%22&amp;origin=FACETED_SEARCH&amp;sid=Zq2" TargetMode="External"/><Relationship Id="rId2" Type="http://schemas.openxmlformats.org/officeDocument/2006/relationships/hyperlink" Target="https://www.linkedin.com/search/results/companies/?companyHqGeo=%5B%22103286073%22%5D&amp;companySize=%5B%22E%22%5D&amp;keywords=%22%22&amp;origin=FACETED_SEARCH&amp;sid=Vb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search/results/companies/?companyHqGeo=%5B%22103286073%22%5D&amp;companySize=%5B%22B%22%5D&amp;keywords=%22%22&amp;origin=FACETED_SEARCH&amp;sid=Z%3A_" TargetMode="External"/><Relationship Id="rId4" Type="http://schemas.openxmlformats.org/officeDocument/2006/relationships/hyperlink" Target="https://www.linkedin.com/search/results/companies/?companyHqGeo=%5B%22103286073%22%5D&amp;companySize=%5B%22C%22%5D&amp;keywords=%22%22&amp;origin=FACETED_SEARCH&amp;sid=OO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search/results/people/?currentCompany=%5B%2228598522%22%2C%22102942662%22%2C%2210665320%22%2C%2212583763%22%2C%2212584477%22%2C%2218560289%22%2C%2219124765%22%2C%221976006%22%2C%2225623984%22%2C%2225826978%22%2C%2225891098%22%2C%2226441972%22%2C%2226892029%22%2C%2229003974%22%2C%2230658450%22%2C%2231448052%22%2C%2246710163%22%2C%225320217%22%2C%2271465397%22%2C%2274023871%22%2C%227965589%22%2C%2286132956%22%2C%2291484438%22%2C%2294236557%22%2C%2296226567%22%5D&amp;keywords=%22%22&amp;origin=GLOBAL_SEARCH_HEADER&amp;sid=M9V" TargetMode="External"/><Relationship Id="rId3" Type="http://schemas.openxmlformats.org/officeDocument/2006/relationships/hyperlink" Target="https://www.linkedin.com/search/results/people/?currentCompany=%5B%2216229214%22%2C%2210920050%22%2C%2211270692%22%2C%2211449421%22%2C%22130720%22%2C%221422598%22%2C%22146317%22%2C%2218333464%22%2C%2218791743%22%2C%2220169136%22%2C%2223000420%22%2C%2226397128%22%2C%2226762274%22%2C%2229017407%22%2C%222915326%22%2C%223058694%22%2C%2237400829%22%2C%22537901%22%2C%226847117%22%2C%229264218%22%2C%22945436%22%5D&amp;keywords=%22PhD%22%20OR%20%22Ph.D%22%20OR%20%22Doctorat%22%20OR%20%22Doctorant%22&amp;origin=FACETED_SEARCH&amp;sid=iqU" TargetMode="External"/><Relationship Id="rId7" Type="http://schemas.openxmlformats.org/officeDocument/2006/relationships/hyperlink" Target="https://www.linkedin.com/search/results/people/?currentCompany=%5B%2210074906%22%2C%2210317505%22%2C%221057919%22%2C%2210803870%22%2C%2210820035%22%2C%2210878215%22%2C%2211295819%22%2C%2213028064%22%2C%221464502%22%2C%2216249028%22%2C%2217774162%22%2C%2218314218%22%2C%2218455437%22%2C%2218990604%22%2C%222053809%22%2C%22205948%22%2C%222115529%22%2C%222182094%22%2C%22223542%22%2C%222423146%22%2C%2225653983%22%2C%2225796528%22%2C%2226324279%22%2C%2228669150%22%2C%222936518%22%2C%22344719%22%2C%223999666%22%2C%2250041043%22%2C%22601163%22%2C%2267773027%22%2C%2268814039%22%2C%2274069398%22%2C%2280245332%22%2C%228551706%22%2C%2287167142%22%2C%229431065%22%2C%2298147571%22%2C%2298946441%22%2C%229927827%22%2C%229997497%22%5D&amp;keywords=%22PhD%22%20OR%20%22Ph.D%22%20OR%20%22Doctorant%22%20OR%20%22Doctorat%22&amp;origin=FACETED_SEARCH&amp;sid=X32" TargetMode="External"/><Relationship Id="rId2" Type="http://schemas.openxmlformats.org/officeDocument/2006/relationships/hyperlink" Target="https://www.linkedin.com/search/results/people/?currentCompany=%5B%2216229214%22%2C%2218791743%22%2C%229264218%22%2C%22146317%22%2C%2223000420%22%2C%222915326%22%2C%22537901%22%2C%226847117%22%2C%2226762274%22%2C%221422598%22%2C%2218333464%22%2C%22945436%22%2C%2237400829%22%2C%223058694%22%2C%22130720%22%2C%2229017407%22%2C%2226397128%22%2C%2211449421%22%2C%2211270692%22%2C%2210920050%22%2C%2220169136%22%5D&amp;keywords=%22%22&amp;origin=FACETED_SEARCH&amp;sid=%40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search/results/people/?currentCompany=%5B%222053809%22%2C%22344719%22%2C%223999666%22%2C%2225796528%22%2C%2250041043%22%2C%22601163%22%2C%2267773027%22%2C%2210074906%22%2C%2210317505%22%2C%221057919%22%2C%2210803870%22%2C%2210820035%22%2C%2210878215%22%2C%2211295819%22%2C%2213028064%22%2C%221464502%22%2C%2216249028%22%2C%2217774162%22%2C%2218314218%22%2C%2218455437%22%2C%2218990604%22%2C%22205948%22%2C%222115529%22%2C%222182094%22%2C%22223542%22%2C%222423146%22%2C%2225653983%22%2C%2226324279%22%2C%2228669150%22%2C%222936518%22%2C%2268814039%22%2C%2274069398%22%2C%2280245332%22%2C%228551706%22%2C%2287167142%22%2C%229431065%22%2C%2298147571%22%2C%2298946441%22%2C%229927827%22%2C%229997497%22%5D&amp;keywords=%22%22&amp;origin=FACETED_SEARCH&amp;sid=uVc" TargetMode="External"/><Relationship Id="rId5" Type="http://schemas.openxmlformats.org/officeDocument/2006/relationships/hyperlink" Target="https://www.linkedin.com/search/results/people/?currentCompany=%5B%223488283%22%2C%2210478986%22%2C%2210831114%22%2C%2211186879%22%2C%22112899%22%2C%221183115%22%2C%221332661%22%2C%2218142422%22%2C%2225530549%22%2C%2225615057%22%2C%2225961496%22%2C%2226105088%22%2C%222611970%22%2C%2226123952%22%2C%2227227832%22%2C%2230718890%22%2C%2278843780%22%2C%2283788398%22%2C%228806650%22%5D&amp;keywords=%22PhD%22%20OR%20%22Ph.D%22%20OR%20%22Doctorant%22%20OR%20%22Doctorat%22&amp;origin=FACETED_SEARCH&amp;sid=w5e" TargetMode="External"/><Relationship Id="rId4" Type="http://schemas.openxmlformats.org/officeDocument/2006/relationships/hyperlink" Target="https://www.linkedin.com/search/results/people/?currentCompany=%5B%223488283%22%2C%2218142422%22%2C%222611970%22%2C%2230718890%22%2C%228806650%22%2C%22112899%22%2C%2225615057%22%2C%221332661%22%2C%2211186879%22%2C%2225530549%22%2C%2225961496%22%2C%2210831114%22%2C%2226105088%22%2C%2210478986%22%2C%221183115%22%2C%2226123952%22%2C%2227227832%22%2C%2278843780%22%2C%2283788398%22%5D&amp;keywords=%22%22&amp;origin=FACETED_SEARCH&amp;sid=(ze" TargetMode="External"/><Relationship Id="rId9" Type="http://schemas.openxmlformats.org/officeDocument/2006/relationships/hyperlink" Target="https://www.linkedin.com/search/results/people/?currentCompany=%5B%2228598522%22%2C%22102942662%22%2C%2210665320%22%2C%2212583763%22%2C%2212584477%22%2C%2218560289%22%2C%2219124765%22%2C%221976006%22%2C%2225623984%22%2C%2225826978%22%2C%2225891098%22%2C%2226441972%22%2C%2226892029%22%2C%2229003974%22%2C%2230658450%22%2C%2231448052%22%2C%2246710163%22%2C%225320217%22%2C%2271465397%22%2C%2274023871%22%2C%227965589%22%2C%2286132956%22%2C%2291484438%22%2C%2294236557%22%2C%2296226567%22%5D&amp;keywords=%22PhD%22%20OR%20%22Ph.D%22%20OR%20%22Doctorant%22%20OR%20%22Doctorat%22&amp;origin=FACETED_SEARCH&amp;sid=Wm.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linkedin.com/company/mincatec-energy/" TargetMode="External"/><Relationship Id="rId18" Type="http://schemas.openxmlformats.org/officeDocument/2006/relationships/hyperlink" Target="https://www.linkedin.com/search/results/people/?currentCompany=%5B%221332661%22%5D&amp;keywords=%22PhD%22%20OR%20%22Ph.D%22%20OR%20%22Doctorat%22%20OR%20%22Doctorant%22&amp;origin=FACETED_SEARCH&amp;page=2&amp;sid=uc_" TargetMode="External"/><Relationship Id="rId26" Type="http://schemas.openxmlformats.org/officeDocument/2006/relationships/hyperlink" Target="https://www.linkedin.com/search/results/people/?currentCompany=%5B%222915326%22%5D&amp;keywords=%22PhD%22%20OR%20%22Ph.D%22%20OR%20%22Doctorat%22%20OR%20%22Doctorant%22&amp;origin=FACETED_SEARCH&amp;sid=q_y" TargetMode="External"/><Relationship Id="rId3" Type="http://schemas.openxmlformats.org/officeDocument/2006/relationships/hyperlink" Target="https://www.linkedin.com/company/oiv-international-organisation-of-vine-and-wine/" TargetMode="External"/><Relationship Id="rId21" Type="http://schemas.openxmlformats.org/officeDocument/2006/relationships/hyperlink" Target="https://www.linkedin.com/company/casis---cardiac-simulation-&amp;-imaging-software/" TargetMode="External"/><Relationship Id="rId34" Type="http://schemas.openxmlformats.org/officeDocument/2006/relationships/hyperlink" Target="https://www.linkedin.com/search/results/people/?currentCompany=%5B%22112899%22%5D&amp;keywords=%22PhD%22%20OR%20%22Ph.D%22%20OR%20%22Doctorat%22%20OR%20%22Doctorant%22&amp;origin=FACETED_SEARCH&amp;sid=DH0" TargetMode="External"/><Relationship Id="rId7" Type="http://schemas.openxmlformats.org/officeDocument/2006/relationships/hyperlink" Target="https://www.linkedin.com/company/smartestingpage/posts/?feedView=all" TargetMode="External"/><Relationship Id="rId12" Type="http://schemas.openxmlformats.org/officeDocument/2006/relationships/hyperlink" Target="https://www.linkedin.com/search/results/people/?currentCompany=%5B%2280245332%22%5D&amp;keywords=%22PhD%22%20OR%20%22Ph.D%22%20OR%20%22Doctorat%22%20OR%20%22Doctorant%22&amp;origin=FACETED_SEARCH&amp;sid=7z." TargetMode="External"/><Relationship Id="rId17" Type="http://schemas.openxmlformats.org/officeDocument/2006/relationships/hyperlink" Target="https://www.linkedin.com/company/vibiscus/" TargetMode="External"/><Relationship Id="rId25" Type="http://schemas.openxmlformats.org/officeDocument/2006/relationships/hyperlink" Target="https://www.linkedin.com/company/percipio-robotics/" TargetMode="External"/><Relationship Id="rId33" Type="http://schemas.openxmlformats.org/officeDocument/2006/relationships/hyperlink" Target="https://www.linkedin.com/company/delpharmdijon/" TargetMode="External"/><Relationship Id="rId2" Type="http://schemas.openxmlformats.org/officeDocument/2006/relationships/hyperlink" Target="https://www.linkedin.com/search/results/people/?currentCompany=%5B%22344719%22%5D&amp;keywords=%22PhD%22%20OR%20%22Ph.D%22%20OR%20%22Doctorat%22%20OR%20%22Doctorant%22&amp;origin=FACETED_SEARCH&amp;page=3&amp;sid=E_*" TargetMode="External"/><Relationship Id="rId16" Type="http://schemas.openxmlformats.org/officeDocument/2006/relationships/hyperlink" Target="https://www.linkedin.com/search/results/people/?currentCompany=%5B%2286132956%22%5D&amp;keywords=%22PhD%22%20OR%20%22Ph.D%22%20OR%20%22Doctorat%22%20OR%20%22Doctorant%22&amp;origin=FACETED_SEARCH&amp;sid=Qr9" TargetMode="External"/><Relationship Id="rId20" Type="http://schemas.openxmlformats.org/officeDocument/2006/relationships/hyperlink" Target="https://www.linkedin.com/search/results/people/?currentCompany=%5B%2210878215%22%5D&amp;keywords=%22PhD%22%20OR%20%22Ph.D%22%20OR%20%22Doctorat%22%20OR%20%22Doctorant%22&amp;origin=FACETED_SEARCH&amp;sid=!lK" TargetMode="External"/><Relationship Id="rId29" Type="http://schemas.openxmlformats.org/officeDocument/2006/relationships/hyperlink" Target="https://www.linkedin.com/company/international-clinical-trial-associ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search/results/people/?currentCompany=%5B%22205948%22%5D&amp;keywords=%22PhD%22%20OR%20%22Ph.D%22%20OR%20%22Doctorat%22%20OR%20%22Doctorant%22&amp;origin=FACETED_SEARCH&amp;sid=GFm" TargetMode="External"/><Relationship Id="rId11" Type="http://schemas.openxmlformats.org/officeDocument/2006/relationships/hyperlink" Target="https://www.linkedin.com/company/gip-cpage/" TargetMode="External"/><Relationship Id="rId24" Type="http://schemas.openxmlformats.org/officeDocument/2006/relationships/hyperlink" Target="https://www.linkedin.com/search/results/people/?currentCompany=%5B%2226123952%22%5D&amp;keywords=%22PhD%22%20OR%20%22Ph.D%22%20OR%20%22Doctorat%22%20OR%20%22Doctorant%22&amp;origin=FACETED_SEARCH&amp;sid=eMC" TargetMode="External"/><Relationship Id="rId32" Type="http://schemas.openxmlformats.org/officeDocument/2006/relationships/hyperlink" Target="https://www.linkedin.com/search/results/people/?currentCompany=%5B%2237400829%22%5D&amp;keywords=%22PhD%22%20OR%20%22Ph.D%22%20OR%20%22Doctorat%22%20OR%20%22Doctorant%22&amp;origin=FACETED_SEARCH&amp;sid=Dcu" TargetMode="External"/><Relationship Id="rId5" Type="http://schemas.openxmlformats.org/officeDocument/2006/relationships/hyperlink" Target="https://www.linkedin.com/company/davey89/" TargetMode="External"/><Relationship Id="rId15" Type="http://schemas.openxmlformats.org/officeDocument/2006/relationships/hyperlink" Target="https://www.linkedin.com/company/aurea-technology/" TargetMode="External"/><Relationship Id="rId23" Type="http://schemas.openxmlformats.org/officeDocument/2006/relationships/hyperlink" Target="https://www.linkedin.com/company/dixi-medical/" TargetMode="External"/><Relationship Id="rId28" Type="http://schemas.openxmlformats.org/officeDocument/2006/relationships/hyperlink" Target="https://www.linkedin.com/search/results/people/?currentCompany=%5B%22537901%22%5D&amp;keywords=%22PhD%22%20OR%20%22Ph.D%22%20OR%20%22%20Doctorat%22%20OR%20%22Doctorant%22&amp;origin=FACETED_SEARCH&amp;page=2&amp;sid=Zx!" TargetMode="External"/><Relationship Id="rId10" Type="http://schemas.openxmlformats.org/officeDocument/2006/relationships/hyperlink" Target="https://www.linkedin.com/search/results/people/?currentCompany=%5B%2218333464%22%5D&amp;keywords=%22PhD%22%20OR%20%22Ph.D%22%20OR%20%22%20Doctorat%22%20OR%20%22Doctorant%22&amp;origin=FACETED_SEARCH&amp;sid=Xx*" TargetMode="External"/><Relationship Id="rId19" Type="http://schemas.openxmlformats.org/officeDocument/2006/relationships/hyperlink" Target="https://www.linkedin.com/company/imasonic/" TargetMode="External"/><Relationship Id="rId31" Type="http://schemas.openxmlformats.org/officeDocument/2006/relationships/hyperlink" Target="https://www.linkedin.com/company/adhexpharma/" TargetMode="External"/><Relationship Id="rId4" Type="http://schemas.openxmlformats.org/officeDocument/2006/relationships/hyperlink" Target="https://www.linkedin.com/search/results/people/?currentCompany=%5B%22945436%22%5D&amp;keywords=%22PhD%22%20OR%20%22Ph.D%22%20OR%20%22Doctorat%22%20OR%20%22Doctorant%22&amp;origin=GLOBAL_SEARCH_HEADER&amp;sid=*_E" TargetMode="External"/><Relationship Id="rId9" Type="http://schemas.openxmlformats.org/officeDocument/2006/relationships/hyperlink" Target="https://www.linkedin.com/company/atol-conseils-et-d-veloppements/" TargetMode="External"/><Relationship Id="rId14" Type="http://schemas.openxmlformats.org/officeDocument/2006/relationships/hyperlink" Target="https://www.linkedin.com/search/results/people/?currentCompany=%5B%222115529%22%5D&amp;keywords=%22PhD%22%20OR%20%22Ph.D%22%20OR%20%22Doctorat%22%20OR%20%22Doctorant%22&amp;origin=FACETED_SEARCH&amp;sid=xJh" TargetMode="External"/><Relationship Id="rId22" Type="http://schemas.openxmlformats.org/officeDocument/2006/relationships/hyperlink" Target="https://www.linkedin.com/search/results/people/?currentCompany=%5B%2225615057%22%5D&amp;keywords=%22PhD%22%20OR%20%22Ph.D%22%20OR%20%22Doctorat%22%20OR%20%22Doctorant%22&amp;origin=FACETED_SEARCH&amp;sid=43f" TargetMode="External"/><Relationship Id="rId27" Type="http://schemas.openxmlformats.org/officeDocument/2006/relationships/hyperlink" Target="https://www.linkedin.com/company/eurogerm/" TargetMode="External"/><Relationship Id="rId30" Type="http://schemas.openxmlformats.org/officeDocument/2006/relationships/hyperlink" Target="https://www.linkedin.com/search/results/people/?currentCompany=%5B%2218142422%22%5D&amp;keywords=%22PhD%22%20OR%20%22Ph.D%22%20OR%20%22Doctorat%22%20OR%20%22Doctorant%22&amp;origin=FACETED_SEARCH&amp;sid=%2C7~" TargetMode="External"/><Relationship Id="rId35" Type="http://schemas.openxmlformats.org/officeDocument/2006/relationships/hyperlink" Target="https://www.linkedin.com/company/crossject/" TargetMode="External"/><Relationship Id="rId8" Type="http://schemas.openxmlformats.org/officeDocument/2006/relationships/hyperlink" Target="https://www.linkedin.com/search/results/people/?currentCompany=%5B%221422598%22%5D&amp;keywords=%22PhD%22%20OR%20%22Ph.D%22%20OR%20%22%20Doctorat%22%20OR%20%22Doctorant%22&amp;origin=FACETED_SEARCH&amp;sid=mE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Arrière-plan vectoriel de couleurs vives qui éclaboussent">
            <a:extLst>
              <a:ext uri="{FF2B5EF4-FFF2-40B4-BE49-F238E27FC236}">
                <a16:creationId xmlns:a16="http://schemas.microsoft.com/office/drawing/2014/main" id="{D5F6C2E2-5716-CCDE-49E4-413A07092D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D064F0-6D2A-219C-C000-14ABD99E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06" y="0"/>
            <a:ext cx="4903694" cy="685800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604085-353F-D3B3-921E-8C859964D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8306" y="822960"/>
            <a:ext cx="4903694" cy="3474720"/>
          </a:xfrm>
        </p:spPr>
        <p:txBody>
          <a:bodyPr anchor="b">
            <a:normAutofit/>
          </a:bodyPr>
          <a:lstStyle/>
          <a:p>
            <a:pPr algn="l"/>
            <a:r>
              <a:rPr lang="fr-FR" sz="3200" dirty="0"/>
              <a:t>PME avec Profils PhD</a:t>
            </a:r>
            <a:br>
              <a:rPr lang="fr-FR" sz="5200" dirty="0"/>
            </a:br>
            <a:r>
              <a:rPr lang="fr-FR" sz="2800" dirty="0"/>
              <a:t>Bourgogne-Franche-Comté</a:t>
            </a:r>
            <a:br>
              <a:rPr lang="fr-FR" sz="3600" dirty="0"/>
            </a:br>
            <a:r>
              <a:rPr lang="fr-FR" sz="1800" dirty="0"/>
              <a:t>110 exemples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A98125-F64D-9FA5-D8A5-C17AA7521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3367" y="4724400"/>
            <a:ext cx="3931920" cy="1424152"/>
          </a:xfrm>
        </p:spPr>
        <p:txBody>
          <a:bodyPr anchor="t">
            <a:normAutofit fontScale="70000" lnSpcReduction="20000"/>
          </a:bodyPr>
          <a:lstStyle/>
          <a:p>
            <a:pPr algn="l"/>
            <a:endParaRPr lang="fr-FR" sz="2200" dirty="0"/>
          </a:p>
          <a:p>
            <a:pPr algn="l"/>
            <a:r>
              <a:rPr lang="fr-FR" sz="2200" dirty="0"/>
              <a:t>Alain Bamberger</a:t>
            </a:r>
          </a:p>
          <a:p>
            <a:pPr algn="l"/>
            <a:r>
              <a:rPr lang="fr-FR" sz="2200" dirty="0"/>
              <a:t>REDOC SPI</a:t>
            </a:r>
          </a:p>
          <a:p>
            <a:pPr algn="l"/>
            <a:r>
              <a:rPr lang="fr-FR" sz="2200" dirty="0"/>
              <a:t>21 juin 2025</a:t>
            </a:r>
          </a:p>
        </p:txBody>
      </p:sp>
    </p:spTree>
    <p:extLst>
      <p:ext uri="{BB962C8B-B14F-4D97-AF65-F5344CB8AC3E}">
        <p14:creationId xmlns:p14="http://schemas.microsoft.com/office/powerpoint/2010/main" val="440431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C4F05-AA98-6629-BB7E-88411B3AC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53AE5-267B-6821-6658-C2600BF6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76" y="304197"/>
            <a:ext cx="10653578" cy="820410"/>
          </a:xfrm>
        </p:spPr>
        <p:txBody>
          <a:bodyPr>
            <a:normAutofit/>
          </a:bodyPr>
          <a:lstStyle/>
          <a:p>
            <a:pPr algn="ctr"/>
            <a:r>
              <a:rPr lang="fr-FR" sz="3200" b="0" dirty="0"/>
              <a:t>PME avec 4 ou plus profils PhD (2/2)</a:t>
            </a:r>
            <a:br>
              <a:rPr lang="fr-FR" sz="3200" b="0" dirty="0"/>
            </a:br>
            <a:r>
              <a:rPr lang="fr-FR" sz="1600" b="0" dirty="0"/>
              <a:t>classées par secteurs d’activité, en ordre alphabétique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A318835-99A4-7DA5-B050-E07A0FBCC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578338"/>
              </p:ext>
            </p:extLst>
          </p:nvPr>
        </p:nvGraphicFramePr>
        <p:xfrm>
          <a:off x="685076" y="1458232"/>
          <a:ext cx="10653712" cy="463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042">
                  <a:extLst>
                    <a:ext uri="{9D8B030D-6E8A-4147-A177-3AD203B41FA5}">
                      <a16:colId xmlns:a16="http://schemas.microsoft.com/office/drawing/2014/main" val="1149026729"/>
                    </a:ext>
                  </a:extLst>
                </a:gridCol>
                <a:gridCol w="4414360">
                  <a:extLst>
                    <a:ext uri="{9D8B030D-6E8A-4147-A177-3AD203B41FA5}">
                      <a16:colId xmlns:a16="http://schemas.microsoft.com/office/drawing/2014/main" val="3687379868"/>
                    </a:ext>
                  </a:extLst>
                </a:gridCol>
                <a:gridCol w="3656703">
                  <a:extLst>
                    <a:ext uri="{9D8B030D-6E8A-4147-A177-3AD203B41FA5}">
                      <a16:colId xmlns:a16="http://schemas.microsoft.com/office/drawing/2014/main" val="3828017640"/>
                    </a:ext>
                  </a:extLst>
                </a:gridCol>
                <a:gridCol w="1638607">
                  <a:extLst>
                    <a:ext uri="{9D8B030D-6E8A-4147-A177-3AD203B41FA5}">
                      <a16:colId xmlns:a16="http://schemas.microsoft.com/office/drawing/2014/main" val="2709927385"/>
                    </a:ext>
                  </a:extLst>
                </a:gridCol>
              </a:tblGrid>
              <a:tr h="51589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Taille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Lien profils PhD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Secteurs d’activité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Liens page</a:t>
                      </a:r>
                    </a:p>
                    <a:p>
                      <a:pPr algn="ctr"/>
                      <a:r>
                        <a:rPr lang="fr-FR" sz="1400" dirty="0"/>
                        <a:t>LinkedIn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040480"/>
                  </a:ext>
                </a:extLst>
              </a:tr>
              <a:tr h="3463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Intercontrôle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Industrie pétrolière et gazière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0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017255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Réserves naturelles de France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Organisations civiques et sociales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0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1060369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Oncodesign Services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Recherche en biotechnologie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0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21270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Inventiva Pharma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Recherche en biotechnologie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0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2225683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Oncodesign Precision Medicine - OPM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Recherche en biotechnologie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0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9498785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RD-BIOTECH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Recherche en biotechnologie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0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6918208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Advesya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Recherche en biotechnologie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0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701123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Smaltis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Recherche en biotechnologie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0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4802949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Moving Magnet Technologies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d'ingénierie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0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8694094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NextRoad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d’ingénierie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0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5637061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TAUW France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de conseil en environnement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0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6958707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SAYENS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de recherche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0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900571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ERDIL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et conseil en informatique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0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0481891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Longline Environment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Technologie, information et Internet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0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3102896"/>
                  </a:ext>
                </a:extLst>
              </a:tr>
            </a:tbl>
          </a:graphicData>
        </a:graphic>
      </p:graphicFrame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228337-D8CA-D6A2-3146-1C3A2D5F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665B08-533D-93A6-5155-A6714A0E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1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DC33FA-3D4B-BC7A-5C31-156DD5A1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345200" cy="880767"/>
          </a:xfrm>
        </p:spPr>
        <p:txBody>
          <a:bodyPr>
            <a:normAutofit/>
          </a:bodyPr>
          <a:lstStyle/>
          <a:p>
            <a:r>
              <a:rPr lang="fr-FR" sz="3100" b="0" dirty="0"/>
              <a:t>Employés des PME</a:t>
            </a:r>
            <a:br>
              <a:rPr lang="fr-FR" b="0" dirty="0"/>
            </a:br>
            <a:r>
              <a:rPr lang="fr-FR" sz="2200" b="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Alumni Université-Bourgogne-Europe</a:t>
            </a:r>
            <a:endParaRPr lang="fr-FR" sz="2200" b="0" dirty="0">
              <a:solidFill>
                <a:srgbClr val="00206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C1B4FA6-6EC6-F66B-D7E2-4150164A42F7}"/>
              </a:ext>
            </a:extLst>
          </p:cNvPr>
          <p:cNvSpPr txBox="1"/>
          <p:nvPr/>
        </p:nvSpPr>
        <p:spPr>
          <a:xfrm>
            <a:off x="2057938" y="5371348"/>
            <a:ext cx="438873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 rtl="0" fontAlgn="auto"/>
            <a:r>
              <a:rPr lang="fr-FR" sz="1600" b="1" dirty="0">
                <a:solidFill>
                  <a:schemeClr val="bg1"/>
                </a:solidFill>
                <a:latin typeface="-apple-system"/>
              </a:rPr>
              <a:t>480</a:t>
            </a:r>
            <a:r>
              <a:rPr lang="fr-FR" sz="1600" b="1" i="0" u="none" strike="noStrike" dirty="0">
                <a:solidFill>
                  <a:schemeClr val="bg1"/>
                </a:solidFill>
                <a:effectLst/>
                <a:latin typeface="-apple-system"/>
              </a:rPr>
              <a:t> anciens élèves</a:t>
            </a:r>
          </a:p>
          <a:p>
            <a:pPr algn="l" rtl="0" fontAlgn="auto"/>
            <a:r>
              <a:rPr lang="fr-FR" sz="1600" b="1" dirty="0">
                <a:solidFill>
                  <a:schemeClr val="bg1"/>
                </a:solidFill>
                <a:latin typeface="-apple-system"/>
              </a:rPr>
              <a:t>Employés des PME Niveau 4 (effectif 201 à 500)</a:t>
            </a:r>
            <a:endParaRPr lang="fr-FR" sz="1600" b="1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algn="l" rtl="0" fontAlgn="auto"/>
            <a:r>
              <a:rPr lang="fr-FR" sz="1600" b="1" dirty="0">
                <a:solidFill>
                  <a:schemeClr val="bg1"/>
                </a:solidFill>
                <a:latin typeface="-apple-system"/>
              </a:rPr>
              <a:t>21 juin 2025</a:t>
            </a:r>
            <a:endParaRPr lang="fr-FR" sz="1600" b="1" i="0" u="none" strike="noStrike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A859B8-8E06-9F40-CB4F-5850AD80D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42C985-B9C2-A64D-D60E-E8AB60F4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11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947AB7-F527-23D9-AC94-F2AC0BBFB6DD}"/>
              </a:ext>
            </a:extLst>
          </p:cNvPr>
          <p:cNvSpPr/>
          <p:nvPr/>
        </p:nvSpPr>
        <p:spPr>
          <a:xfrm>
            <a:off x="667536" y="4078014"/>
            <a:ext cx="3315885" cy="275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021351E-4EAE-8D7F-33A0-21DFDB72E582}"/>
              </a:ext>
            </a:extLst>
          </p:cNvPr>
          <p:cNvSpPr txBox="1"/>
          <p:nvPr/>
        </p:nvSpPr>
        <p:spPr>
          <a:xfrm>
            <a:off x="5776989" y="840321"/>
            <a:ext cx="1847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Page LinkedIn</a:t>
            </a:r>
          </a:p>
          <a:p>
            <a:r>
              <a:rPr lang="fr-FR" sz="1600" dirty="0"/>
              <a:t>Université</a:t>
            </a:r>
          </a:p>
        </p:txBody>
      </p:sp>
      <p:sp>
        <p:nvSpPr>
          <p:cNvPr id="16" name="Flèche vers la droite 15">
            <a:extLst>
              <a:ext uri="{FF2B5EF4-FFF2-40B4-BE49-F238E27FC236}">
                <a16:creationId xmlns:a16="http://schemas.microsoft.com/office/drawing/2014/main" id="{06A3F0E9-FD9A-0A4F-5851-49F3202222A8}"/>
              </a:ext>
            </a:extLst>
          </p:cNvPr>
          <p:cNvSpPr/>
          <p:nvPr/>
        </p:nvSpPr>
        <p:spPr>
          <a:xfrm>
            <a:off x="6803516" y="55528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B23C2EA-9778-291F-C93A-64FFF2A16DD2}"/>
              </a:ext>
            </a:extLst>
          </p:cNvPr>
          <p:cNvSpPr txBox="1"/>
          <p:nvPr/>
        </p:nvSpPr>
        <p:spPr>
          <a:xfrm>
            <a:off x="4379954" y="2150062"/>
            <a:ext cx="1260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PME</a:t>
            </a:r>
          </a:p>
          <a:p>
            <a:r>
              <a:rPr lang="fr-FR" sz="1400" dirty="0"/>
              <a:t>Classées</a:t>
            </a:r>
          </a:p>
          <a:p>
            <a:r>
              <a:rPr lang="fr-FR" sz="1400" dirty="0"/>
              <a:t>par nombre</a:t>
            </a:r>
          </a:p>
          <a:p>
            <a:r>
              <a:rPr lang="fr-FR" sz="1400" dirty="0"/>
              <a:t>Alumni</a:t>
            </a:r>
          </a:p>
        </p:txBody>
      </p:sp>
      <p:pic>
        <p:nvPicPr>
          <p:cNvPr id="9" name="Espace réservé du contenu 8" descr="Une image contenant texte, homme, habits, Site web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BF567943-F678-0DD3-252E-C865ECB63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1669" y="1485360"/>
            <a:ext cx="6591051" cy="3659538"/>
          </a:xfrm>
          <a:ln w="28575">
            <a:solidFill>
              <a:schemeClr val="tx1"/>
            </a:solidFill>
          </a:ln>
        </p:spPr>
      </p:pic>
      <p:pic>
        <p:nvPicPr>
          <p:cNvPr id="12" name="Image 11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E3C7E485-5013-49F2-ECBF-19C404F52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854" y="284075"/>
            <a:ext cx="2485300" cy="62898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2D3E7D-11DE-CCAC-F538-4F7D810F3135}"/>
              </a:ext>
            </a:extLst>
          </p:cNvPr>
          <p:cNvSpPr/>
          <p:nvPr/>
        </p:nvSpPr>
        <p:spPr>
          <a:xfrm>
            <a:off x="829875" y="3802117"/>
            <a:ext cx="3065930" cy="275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25B56FF-507B-5539-4E16-114649C40C8A}"/>
              </a:ext>
            </a:extLst>
          </p:cNvPr>
          <p:cNvSpPr txBox="1"/>
          <p:nvPr/>
        </p:nvSpPr>
        <p:spPr>
          <a:xfrm>
            <a:off x="9587066" y="2991963"/>
            <a:ext cx="126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Classées</a:t>
            </a:r>
          </a:p>
          <a:p>
            <a:r>
              <a:rPr lang="fr-FR" sz="1200" b="1" dirty="0"/>
              <a:t>par nombre</a:t>
            </a:r>
          </a:p>
          <a:p>
            <a:r>
              <a:rPr lang="fr-FR" sz="1200" b="1" dirty="0"/>
              <a:t>Alumni</a:t>
            </a:r>
          </a:p>
        </p:txBody>
      </p:sp>
    </p:spTree>
    <p:extLst>
      <p:ext uri="{BB962C8B-B14F-4D97-AF65-F5344CB8AC3E}">
        <p14:creationId xmlns:p14="http://schemas.microsoft.com/office/powerpoint/2010/main" val="82431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6B72B-F6E8-4D36-527C-AF68CC1AA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5EB58A-0C61-F649-72C2-DFD60743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12" y="328976"/>
            <a:ext cx="4763588" cy="880767"/>
          </a:xfrm>
        </p:spPr>
        <p:txBody>
          <a:bodyPr>
            <a:normAutofit fontScale="90000"/>
          </a:bodyPr>
          <a:lstStyle/>
          <a:p>
            <a:r>
              <a:rPr lang="fr-FR" b="0" dirty="0"/>
              <a:t>Employés des PME</a:t>
            </a:r>
            <a:br>
              <a:rPr lang="fr-FR" b="0" dirty="0"/>
            </a:br>
            <a:r>
              <a:rPr lang="fr-FR" sz="2700" b="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Alumni Marie &amp; Louis PASTEUR</a:t>
            </a:r>
            <a:endParaRPr lang="fr-FR" sz="2700" b="0" dirty="0">
              <a:solidFill>
                <a:srgbClr val="00206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3B00DB-B25F-CBD3-AE88-50D16329136C}"/>
              </a:ext>
            </a:extLst>
          </p:cNvPr>
          <p:cNvSpPr txBox="1"/>
          <p:nvPr/>
        </p:nvSpPr>
        <p:spPr>
          <a:xfrm>
            <a:off x="2223896" y="5708590"/>
            <a:ext cx="438873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 rtl="0" fontAlgn="auto"/>
            <a:r>
              <a:rPr lang="fr-FR" sz="1600" b="1" dirty="0">
                <a:solidFill>
                  <a:schemeClr val="bg1"/>
                </a:solidFill>
                <a:latin typeface="-apple-system"/>
              </a:rPr>
              <a:t>275</a:t>
            </a:r>
            <a:r>
              <a:rPr lang="fr-FR" sz="1600" b="1" i="0" u="none" strike="noStrike" dirty="0">
                <a:solidFill>
                  <a:schemeClr val="bg1"/>
                </a:solidFill>
                <a:effectLst/>
                <a:latin typeface="-apple-system"/>
              </a:rPr>
              <a:t> anciens élèves</a:t>
            </a:r>
          </a:p>
          <a:p>
            <a:pPr algn="l" rtl="0" fontAlgn="auto"/>
            <a:r>
              <a:rPr lang="fr-FR" sz="1600" b="1" dirty="0">
                <a:solidFill>
                  <a:schemeClr val="bg1"/>
                </a:solidFill>
                <a:latin typeface="-apple-system"/>
              </a:rPr>
              <a:t>Employés des PME Niveau 4 (effectif 201 à 500)</a:t>
            </a:r>
            <a:endParaRPr lang="fr-FR" sz="1600" b="1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algn="l" rtl="0" fontAlgn="auto"/>
            <a:r>
              <a:rPr lang="fr-FR" sz="1600" b="1" dirty="0">
                <a:solidFill>
                  <a:schemeClr val="bg1"/>
                </a:solidFill>
                <a:latin typeface="-apple-system"/>
              </a:rPr>
              <a:t>21 juin 2025</a:t>
            </a:r>
            <a:endParaRPr lang="fr-FR" sz="1600" b="1" i="0" u="none" strike="noStrike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7E5F6C1-FB13-758E-E849-2996171B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4AB5BB-EC87-FE37-FED1-AFA69A0A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12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45B71F-3CB5-380D-526A-8BE040EC4105}"/>
              </a:ext>
            </a:extLst>
          </p:cNvPr>
          <p:cNvSpPr/>
          <p:nvPr/>
        </p:nvSpPr>
        <p:spPr>
          <a:xfrm>
            <a:off x="667536" y="4078014"/>
            <a:ext cx="3315885" cy="275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6C0C66B-E002-7E53-690F-FE9474795F06}"/>
              </a:ext>
            </a:extLst>
          </p:cNvPr>
          <p:cNvSpPr txBox="1"/>
          <p:nvPr/>
        </p:nvSpPr>
        <p:spPr>
          <a:xfrm>
            <a:off x="6312260" y="673243"/>
            <a:ext cx="184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Page LinkedIn</a:t>
            </a:r>
          </a:p>
          <a:p>
            <a:r>
              <a:rPr lang="fr-FR" dirty="0"/>
              <a:t>Université</a:t>
            </a:r>
          </a:p>
        </p:txBody>
      </p:sp>
      <p:sp>
        <p:nvSpPr>
          <p:cNvPr id="16" name="Flèche vers la droite 15">
            <a:extLst>
              <a:ext uri="{FF2B5EF4-FFF2-40B4-BE49-F238E27FC236}">
                <a16:creationId xmlns:a16="http://schemas.microsoft.com/office/drawing/2014/main" id="{7CD0B243-5406-6378-F6D8-18008EF63643}"/>
              </a:ext>
            </a:extLst>
          </p:cNvPr>
          <p:cNvSpPr/>
          <p:nvPr/>
        </p:nvSpPr>
        <p:spPr>
          <a:xfrm>
            <a:off x="6998297" y="57407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FFAC6F-A417-C836-783C-F7FE81393F78}"/>
              </a:ext>
            </a:extLst>
          </p:cNvPr>
          <p:cNvSpPr/>
          <p:nvPr/>
        </p:nvSpPr>
        <p:spPr>
          <a:xfrm>
            <a:off x="787113" y="4141589"/>
            <a:ext cx="3381255" cy="270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Espace réservé du contenu 9" descr="Une image contenant texte, capture d’écran, Site web, Page web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84DAC9AA-6C4F-7200-A861-0CE557773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7113" y="1429406"/>
            <a:ext cx="7010687" cy="4167407"/>
          </a:xfrm>
          <a:ln w="38100">
            <a:solidFill>
              <a:schemeClr val="tx1"/>
            </a:solidFill>
          </a:ln>
        </p:spPr>
      </p:pic>
      <p:pic>
        <p:nvPicPr>
          <p:cNvPr id="13" name="Image 1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6E7F7195-92EB-40A5-DD42-3EA22427F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059" y="245044"/>
            <a:ext cx="3121261" cy="62945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C8A314E-29FB-44A7-FE67-04ADF2DFEB0C}"/>
              </a:ext>
            </a:extLst>
          </p:cNvPr>
          <p:cNvSpPr/>
          <p:nvPr/>
        </p:nvSpPr>
        <p:spPr>
          <a:xfrm>
            <a:off x="927100" y="4057320"/>
            <a:ext cx="3175898" cy="355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13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904B1-3B95-4F97-EBF1-AF56BE2DB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36B4C-4EA9-E197-1F2D-926E3FE3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12" y="328976"/>
            <a:ext cx="4355639" cy="880767"/>
          </a:xfrm>
        </p:spPr>
        <p:txBody>
          <a:bodyPr>
            <a:normAutofit fontScale="90000"/>
          </a:bodyPr>
          <a:lstStyle/>
          <a:p>
            <a:r>
              <a:rPr lang="fr-FR" b="0" dirty="0"/>
              <a:t>Employés des PME</a:t>
            </a:r>
            <a:br>
              <a:rPr lang="fr-FR" b="0" dirty="0"/>
            </a:br>
            <a:r>
              <a:rPr lang="fr-FR" sz="2700" b="0" dirty="0">
                <a:solidFill>
                  <a:srgbClr val="002060"/>
                </a:solidFill>
                <a:hlinkClick r:id="rId2"/>
              </a:rPr>
              <a:t>Alumni UTBM</a:t>
            </a:r>
            <a:endParaRPr lang="fr-FR" sz="2700" b="0" dirty="0">
              <a:solidFill>
                <a:srgbClr val="00206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2683A0-78C8-6F32-8047-C503E9DC5065}"/>
              </a:ext>
            </a:extLst>
          </p:cNvPr>
          <p:cNvSpPr txBox="1"/>
          <p:nvPr/>
        </p:nvSpPr>
        <p:spPr>
          <a:xfrm>
            <a:off x="2325478" y="5698027"/>
            <a:ext cx="438873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 rtl="0" fontAlgn="auto"/>
            <a:r>
              <a:rPr lang="fr-FR" sz="1600" b="1" i="0" u="none" strike="noStrike" dirty="0">
                <a:solidFill>
                  <a:schemeClr val="bg1"/>
                </a:solidFill>
                <a:effectLst/>
                <a:latin typeface="-apple-system"/>
              </a:rPr>
              <a:t>76 anciens élèves</a:t>
            </a:r>
          </a:p>
          <a:p>
            <a:pPr algn="l" rtl="0" fontAlgn="auto"/>
            <a:r>
              <a:rPr lang="fr-FR" sz="1600" b="1" dirty="0">
                <a:solidFill>
                  <a:schemeClr val="bg1"/>
                </a:solidFill>
                <a:latin typeface="-apple-system"/>
              </a:rPr>
              <a:t>Employés des PME Niveau 4 (effectif 201 à 500)</a:t>
            </a:r>
            <a:endParaRPr lang="fr-FR" sz="1600" b="1" i="0" u="none" strike="noStrike" dirty="0">
              <a:solidFill>
                <a:schemeClr val="bg1"/>
              </a:solidFill>
              <a:effectLst/>
              <a:latin typeface="-apple-system"/>
            </a:endParaRPr>
          </a:p>
          <a:p>
            <a:pPr algn="l" rtl="0" fontAlgn="auto"/>
            <a:r>
              <a:rPr lang="fr-FR" sz="1600" b="1" dirty="0">
                <a:solidFill>
                  <a:schemeClr val="bg1"/>
                </a:solidFill>
                <a:latin typeface="-apple-system"/>
              </a:rPr>
              <a:t>21 juin 2025</a:t>
            </a:r>
            <a:endParaRPr lang="fr-FR" sz="1600" b="1" i="0" u="none" strike="noStrike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87F5CE3-92F4-9DB5-1CC6-2BFA304C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97A480-7DE2-2208-6399-978A4648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13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37408C-4BCC-5848-426B-4B5C3AEAF020}"/>
              </a:ext>
            </a:extLst>
          </p:cNvPr>
          <p:cNvSpPr/>
          <p:nvPr/>
        </p:nvSpPr>
        <p:spPr>
          <a:xfrm>
            <a:off x="667536" y="4078014"/>
            <a:ext cx="3315885" cy="275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07AAA59-374D-9110-352C-11BB81A306C7}"/>
              </a:ext>
            </a:extLst>
          </p:cNvPr>
          <p:cNvSpPr txBox="1"/>
          <p:nvPr/>
        </p:nvSpPr>
        <p:spPr>
          <a:xfrm>
            <a:off x="6034854" y="459409"/>
            <a:ext cx="184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Page LinkedIn</a:t>
            </a:r>
          </a:p>
          <a:p>
            <a:r>
              <a:rPr lang="fr-FR" dirty="0"/>
              <a:t>Université</a:t>
            </a:r>
          </a:p>
        </p:txBody>
      </p:sp>
      <p:sp>
        <p:nvSpPr>
          <p:cNvPr id="16" name="Flèche vers la droite 15">
            <a:extLst>
              <a:ext uri="{FF2B5EF4-FFF2-40B4-BE49-F238E27FC236}">
                <a16:creationId xmlns:a16="http://schemas.microsoft.com/office/drawing/2014/main" id="{21CCE708-AFE9-BE05-ACB1-4520C0E46334}"/>
              </a:ext>
            </a:extLst>
          </p:cNvPr>
          <p:cNvSpPr/>
          <p:nvPr/>
        </p:nvSpPr>
        <p:spPr>
          <a:xfrm>
            <a:off x="6998297" y="57407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52646-BA88-5A52-59B2-1ADDC596CFA5}"/>
              </a:ext>
            </a:extLst>
          </p:cNvPr>
          <p:cNvSpPr/>
          <p:nvPr/>
        </p:nvSpPr>
        <p:spPr>
          <a:xfrm>
            <a:off x="787113" y="4141589"/>
            <a:ext cx="3381255" cy="270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C00EC2-14CA-C6E4-D80F-571C89F8C3CE}"/>
              </a:ext>
            </a:extLst>
          </p:cNvPr>
          <p:cNvSpPr/>
          <p:nvPr/>
        </p:nvSpPr>
        <p:spPr>
          <a:xfrm>
            <a:off x="684712" y="3951490"/>
            <a:ext cx="3661146" cy="334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Espace réservé du contenu 8" descr="Une image contenant texte, capture d’écran, nombre, reçu&#10;&#10;Le contenu généré par l’IA peut être incorrect.">
            <a:extLst>
              <a:ext uri="{FF2B5EF4-FFF2-40B4-BE49-F238E27FC236}">
                <a16:creationId xmlns:a16="http://schemas.microsoft.com/office/drawing/2014/main" id="{E9C789F9-0F66-5AA2-988B-37D0C86A0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76521" y="126604"/>
            <a:ext cx="2577266" cy="6604792"/>
          </a:xfrm>
          <a:ln w="28575">
            <a:solidFill>
              <a:schemeClr val="tx1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5144D58-026E-26C5-0503-F53676A8CFD8}"/>
              </a:ext>
            </a:extLst>
          </p:cNvPr>
          <p:cNvSpPr txBox="1"/>
          <p:nvPr/>
        </p:nvSpPr>
        <p:spPr>
          <a:xfrm>
            <a:off x="9919025" y="2951946"/>
            <a:ext cx="1260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PME</a:t>
            </a:r>
          </a:p>
          <a:p>
            <a:r>
              <a:rPr lang="fr-FR" sz="1400" dirty="0"/>
              <a:t>Classées</a:t>
            </a:r>
          </a:p>
          <a:p>
            <a:r>
              <a:rPr lang="fr-FR" sz="1400" dirty="0"/>
              <a:t>par nombre</a:t>
            </a:r>
          </a:p>
          <a:p>
            <a:r>
              <a:rPr lang="fr-FR" sz="1400" dirty="0"/>
              <a:t>Alumni</a:t>
            </a:r>
          </a:p>
        </p:txBody>
      </p:sp>
      <p:pic>
        <p:nvPicPr>
          <p:cNvPr id="20" name="Image 19" descr="Une image contenant texte, capture d’écran, Site web, Page web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73C7AC8F-E302-1C1B-CC9B-AC4C59FF3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85" y="1286493"/>
            <a:ext cx="7276034" cy="42850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0926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3651D-4417-FE62-417A-27C466150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782219"/>
          </a:xfrm>
        </p:spPr>
        <p:txBody>
          <a:bodyPr>
            <a:normAutofit/>
          </a:bodyPr>
          <a:lstStyle/>
          <a:p>
            <a:pPr algn="ctr"/>
            <a:r>
              <a:rPr lang="fr-FR" sz="3200" b="0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2EA0AA-5AA5-807E-7476-4D745442F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403287"/>
            <a:ext cx="10653579" cy="4906073"/>
          </a:xfrm>
        </p:spPr>
        <p:txBody>
          <a:bodyPr/>
          <a:lstStyle/>
          <a:p>
            <a:r>
              <a:rPr lang="fr-FR" dirty="0"/>
              <a:t>Liste complète des PME à consulter sur le site </a:t>
            </a:r>
          </a:p>
          <a:p>
            <a:pPr lvl="1"/>
            <a:r>
              <a:rPr lang="fr-FR" dirty="0"/>
              <a:t>https://</a:t>
            </a:r>
            <a:r>
              <a:rPr lang="fr-FR" dirty="0" err="1"/>
              <a:t>www.doctoratspi-entreprises.com</a:t>
            </a:r>
            <a:endParaRPr lang="fr-FR" dirty="0"/>
          </a:p>
          <a:p>
            <a:r>
              <a:rPr lang="fr-FR" dirty="0"/>
              <a:t>Le Lecteur est invité à comparer avec d’autres régions.</a:t>
            </a:r>
          </a:p>
          <a:p>
            <a:r>
              <a:rPr lang="fr-FR" dirty="0"/>
              <a:t>Compléter la liste des PME </a:t>
            </a:r>
          </a:p>
          <a:p>
            <a:pPr lvl="1"/>
            <a:r>
              <a:rPr lang="fr-FR" dirty="0"/>
              <a:t>en s’appuyant sur les filières d’ excellence (</a:t>
            </a:r>
            <a:r>
              <a:rPr lang="fr-FR" dirty="0" err="1"/>
              <a:t>Cf.diapo</a:t>
            </a:r>
            <a:r>
              <a:rPr lang="fr-FR" dirty="0"/>
              <a:t> suivante) </a:t>
            </a:r>
          </a:p>
          <a:p>
            <a:pPr lvl="1"/>
            <a:r>
              <a:rPr lang="fr-FR" dirty="0"/>
              <a:t>avec l’aide des Lecteurs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ED623A-D39F-091A-F991-A4D5E4CA4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F007D4-837E-C450-AB6A-B0235CFA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93177-EF75-1E63-E4CD-5DF6E863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1" y="449052"/>
            <a:ext cx="5911913" cy="1132258"/>
          </a:xfrm>
        </p:spPr>
        <p:txBody>
          <a:bodyPr>
            <a:normAutofit/>
          </a:bodyPr>
          <a:lstStyle/>
          <a:p>
            <a:r>
              <a:rPr lang="fr-FR" sz="3200" b="0" dirty="0"/>
              <a:t>Compléter en s’appuyant </a:t>
            </a:r>
            <a:br>
              <a:rPr lang="fr-FR" sz="3200" b="0" dirty="0"/>
            </a:br>
            <a:r>
              <a:rPr lang="fr-FR" sz="2000" b="0" dirty="0"/>
              <a:t>sur les </a:t>
            </a:r>
            <a:r>
              <a:rPr lang="fr-FR" sz="2200" b="0" dirty="0"/>
              <a:t>filières d’excellence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2370A9-FC1B-B744-CEE8-B8937E94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6F017A-844C-B9B1-1EDE-0C4E6D5B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15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A62A545-C0BB-1A8D-0173-2481315BF65B}"/>
              </a:ext>
            </a:extLst>
          </p:cNvPr>
          <p:cNvSpPr txBox="1"/>
          <p:nvPr/>
        </p:nvSpPr>
        <p:spPr>
          <a:xfrm>
            <a:off x="6823773" y="615854"/>
            <a:ext cx="4105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  <a:hlinkClick r:id="rId2"/>
              </a:rPr>
              <a:t>Site Web</a:t>
            </a:r>
            <a:endParaRPr lang="fr-FR" dirty="0">
              <a:solidFill>
                <a:srgbClr val="002060"/>
              </a:solidFill>
            </a:endParaRPr>
          </a:p>
          <a:p>
            <a:pPr algn="ctr"/>
            <a:r>
              <a:rPr lang="fr-FR" dirty="0">
                <a:solidFill>
                  <a:srgbClr val="002060"/>
                </a:solidFill>
              </a:rPr>
              <a:t>Agence économique régionale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Bourgogne-Franche Comté</a:t>
            </a:r>
          </a:p>
        </p:txBody>
      </p:sp>
      <p:pic>
        <p:nvPicPr>
          <p:cNvPr id="8" name="Espace réservé du contenu 7" descr="Une image contenant texte, capture d’écran, personne, ordinateur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7AF7E466-1638-5327-7295-57491CC8C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6747" y="1816311"/>
            <a:ext cx="9062476" cy="4592637"/>
          </a:xfrm>
          <a:ln w="28575">
            <a:solidFill>
              <a:schemeClr val="tx1"/>
            </a:solidFill>
          </a:ln>
        </p:spPr>
      </p:pic>
      <p:sp>
        <p:nvSpPr>
          <p:cNvPr id="9" name="Flèche vers le bas 8">
            <a:extLst>
              <a:ext uri="{FF2B5EF4-FFF2-40B4-BE49-F238E27FC236}">
                <a16:creationId xmlns:a16="http://schemas.microsoft.com/office/drawing/2014/main" id="{085ED420-E58A-8736-3B35-B3D4201D57AD}"/>
              </a:ext>
            </a:extLst>
          </p:cNvPr>
          <p:cNvSpPr/>
          <p:nvPr/>
        </p:nvSpPr>
        <p:spPr>
          <a:xfrm>
            <a:off x="5747985" y="1015181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22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F4BE8A-DB09-F462-C629-FB962A4B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0" dirty="0"/>
              <a:t>100 PME qui emploient des profils PhD</a:t>
            </a:r>
            <a:br>
              <a:rPr lang="fr-FR" sz="3200" b="0" dirty="0"/>
            </a:br>
            <a:r>
              <a:rPr lang="fr-FR" sz="2000" b="0" dirty="0"/>
              <a:t>PME avec siège social en Bourgogne-Franche-Comté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5E8AA0-F484-07DA-42C9-E07AC1ED0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site Web « PhD en entreprise » ( </a:t>
            </a:r>
            <a:r>
              <a:rPr lang="fr-F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https://www.doctoratspi-entreprises.com</a:t>
            </a:r>
            <a:r>
              <a:rPr lang="fr-FR" dirty="0"/>
              <a:t>) publie en particulier les liens LinkedIn vers 2000 PME qui emploient des PhD, classées en région.</a:t>
            </a:r>
          </a:p>
          <a:p>
            <a:r>
              <a:rPr lang="fr-FR" dirty="0"/>
              <a:t>L’objectif est de montrer que de nombreuses PME emploient des PhD. Le Lecteur navigue à travers les liens, découvre les entreprises, les profils: une source riche d’informations et d’inspirations.</a:t>
            </a:r>
          </a:p>
          <a:p>
            <a:r>
              <a:rPr lang="fr-FR" dirty="0"/>
              <a:t>Cette présentation fait le focus sur la Région Bourgogne-Franche-Comté, avec 100 PME employant 420 profils PhD : il s’agit d’une première version.</a:t>
            </a:r>
          </a:p>
          <a:p>
            <a:r>
              <a:rPr lang="fr-FR" dirty="0"/>
              <a:t>Nous montrons aussi quels employés des 100 PME sont Anciens élèves des Universités de la Région.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FCFD3D-8354-B7B6-01D4-80CB3910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D376EA-98F1-0637-858C-92DDFE20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4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16545F-200C-F29D-00F4-754A4F04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723112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E094E1-203D-DAF4-D273-E5A70F8BF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Présentation des 100 PME :</a:t>
            </a:r>
          </a:p>
          <a:p>
            <a:pPr lvl="1"/>
            <a:r>
              <a:rPr lang="fr-FR" dirty="0"/>
              <a:t>Méthode d’identification: annuaire LinkedIn</a:t>
            </a:r>
          </a:p>
          <a:p>
            <a:pPr lvl="1"/>
            <a:r>
              <a:rPr lang="fr-FR" dirty="0"/>
              <a:t>Taille, secteurs d’activité</a:t>
            </a:r>
          </a:p>
          <a:p>
            <a:r>
              <a:rPr lang="fr-FR" dirty="0"/>
              <a:t>Profils PhD des 100PME</a:t>
            </a:r>
          </a:p>
          <a:p>
            <a:pPr lvl="1"/>
            <a:r>
              <a:rPr lang="fr-FR" dirty="0"/>
              <a:t>Liens</a:t>
            </a:r>
          </a:p>
          <a:p>
            <a:pPr lvl="1"/>
            <a:r>
              <a:rPr lang="fr-FR" dirty="0"/>
              <a:t>Statistiques</a:t>
            </a:r>
          </a:p>
          <a:p>
            <a:pPr lvl="1"/>
            <a:r>
              <a:rPr lang="fr-FR" sz="1800" b="0" dirty="0"/>
              <a:t>PME avec 4 ou plus profils PhD</a:t>
            </a:r>
          </a:p>
          <a:p>
            <a:pPr lvl="1"/>
            <a:r>
              <a:rPr lang="fr-FR" dirty="0"/>
              <a:t>Profils PhD Alumni des Universités de la Région</a:t>
            </a:r>
          </a:p>
          <a:p>
            <a:r>
              <a:rPr lang="fr-FR" dirty="0"/>
              <a:t>Conclusion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994B8A-02EA-3361-5C82-6554498E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82F3A2-3737-5B2A-02F9-AD3E15A1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1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3ECBB2-51AA-526C-903D-1AB128B5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10653578" cy="82821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0" dirty="0"/>
              <a:t>Identification des PME</a:t>
            </a:r>
            <a:br>
              <a:rPr lang="fr-FR" sz="3200" b="0" dirty="0"/>
            </a:br>
            <a:r>
              <a:rPr lang="fr-FR" sz="2200" b="0" dirty="0"/>
              <a:t>Démarche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40F3171-62BA-A52C-C8F7-6482AC581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167941"/>
              </p:ext>
            </p:extLst>
          </p:nvPr>
        </p:nvGraphicFramePr>
        <p:xfrm>
          <a:off x="1113575" y="3909848"/>
          <a:ext cx="3693816" cy="1666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729">
                  <a:extLst>
                    <a:ext uri="{9D8B030D-6E8A-4147-A177-3AD203B41FA5}">
                      <a16:colId xmlns:a16="http://schemas.microsoft.com/office/drawing/2014/main" val="3646465261"/>
                    </a:ext>
                  </a:extLst>
                </a:gridCol>
                <a:gridCol w="1798087">
                  <a:extLst>
                    <a:ext uri="{9D8B030D-6E8A-4147-A177-3AD203B41FA5}">
                      <a16:colId xmlns:a16="http://schemas.microsoft.com/office/drawing/2014/main" val="4264216477"/>
                    </a:ext>
                  </a:extLst>
                </a:gridCol>
              </a:tblGrid>
              <a:tr h="36763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Liens vers PME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0382131"/>
                  </a:ext>
                </a:extLst>
              </a:tr>
              <a:tr h="324602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  <a:hlinkClick r:id="rId2"/>
                        </a:rPr>
                        <a:t>201 à 500</a:t>
                      </a:r>
                      <a:endParaRPr lang="fr-FR" sz="1400" b="1" dirty="0">
                        <a:solidFill>
                          <a:srgbClr val="002060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363963"/>
                  </a:ext>
                </a:extLst>
              </a:tr>
              <a:tr h="324602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  <a:hlinkClick r:id="rId3"/>
                        </a:rPr>
                        <a:t>51 à 200</a:t>
                      </a:r>
                      <a:endParaRPr lang="fr-FR" sz="1400" b="1" dirty="0">
                        <a:solidFill>
                          <a:srgbClr val="002060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932272"/>
                  </a:ext>
                </a:extLst>
              </a:tr>
              <a:tr h="324602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  <a:hlinkClick r:id="rId4"/>
                        </a:rPr>
                        <a:t>11 à 50</a:t>
                      </a:r>
                      <a:endParaRPr lang="fr-FR" sz="1400" b="1" dirty="0">
                        <a:solidFill>
                          <a:srgbClr val="002060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8300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910370"/>
                  </a:ext>
                </a:extLst>
              </a:tr>
              <a:tr h="324602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  <a:hlinkClick r:id="rId5"/>
                        </a:rPr>
                        <a:t>1 à 10</a:t>
                      </a:r>
                      <a:endParaRPr lang="fr-FR" sz="1400" b="1" dirty="0">
                        <a:solidFill>
                          <a:srgbClr val="002060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41000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347778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BA827CED-47AA-F256-78E3-88CBF93E7089}"/>
              </a:ext>
            </a:extLst>
          </p:cNvPr>
          <p:cNvSpPr txBox="1"/>
          <p:nvPr/>
        </p:nvSpPr>
        <p:spPr>
          <a:xfrm>
            <a:off x="1113575" y="1503182"/>
            <a:ext cx="3693816" cy="200054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Annuaire LinkedIn</a:t>
            </a:r>
          </a:p>
          <a:p>
            <a:pPr algn="ctr"/>
            <a:endParaRPr lang="fr-FR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Entreprises: taille en effectif </a:t>
            </a:r>
            <a:r>
              <a:rPr lang="fr-FR" sz="1400" dirty="0" err="1"/>
              <a:t>inf</a:t>
            </a:r>
            <a:r>
              <a:rPr lang="fr-FR" sz="1400" dirty="0"/>
              <a:t> 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Localisation : Bourgogne-Franche-Comté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L’ Entreprise indique sur sa page LinkedIn qu’elle a une implantation dans la région.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Filtre secteurs d’activité (très précieux)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85E3FA4-A974-4C6B-1701-3A030E49F684}"/>
              </a:ext>
            </a:extLst>
          </p:cNvPr>
          <p:cNvSpPr txBox="1"/>
          <p:nvPr/>
        </p:nvSpPr>
        <p:spPr>
          <a:xfrm>
            <a:off x="5263080" y="1503182"/>
            <a:ext cx="55286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/>
              <a:t>Nous identifions des PME en nous appuyant sur l’annuaire LinkedIn des Entreprises et en testant si elle emploie des profils PhD.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Nous ne considérons que des PME dont le </a:t>
            </a:r>
            <a:r>
              <a:rPr lang="fr-FR" sz="1400" b="1" dirty="0"/>
              <a:t>siège social est dans la région</a:t>
            </a:r>
            <a:r>
              <a:rPr lang="fr-FR" sz="1400" dirty="0"/>
              <a:t>. (Le siège social figure sur la page LinkedIn).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Nous balayons par taille et sélectionnons certains secteurs d’activité.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Nous sommes aidés par le fait que LinkedIn présente les résultats des requêtes en classant les entreprises par nombre d’abonnés qui est un bon indicateur de visibilité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Bien entendu, il nous est impossible d’être exhaustif compte tenu du nombre.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449C3F3-7AF2-0877-B712-C8656461F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AB1EB1-508F-9374-1705-0DC10323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4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D601F-6123-6DC3-49D4-7B680BE6A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C92854-4130-6CDB-C4F4-D0D4993F7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1"/>
            <a:ext cx="10653578" cy="1017400"/>
          </a:xfrm>
        </p:spPr>
        <p:txBody>
          <a:bodyPr>
            <a:normAutofit/>
          </a:bodyPr>
          <a:lstStyle/>
          <a:p>
            <a:pPr algn="ctr"/>
            <a:r>
              <a:rPr lang="fr-FR" sz="3200" b="0" dirty="0"/>
              <a:t>107 PME </a:t>
            </a:r>
            <a:br>
              <a:rPr lang="fr-FR" sz="3200" b="0" dirty="0"/>
            </a:br>
            <a:r>
              <a:rPr lang="fr-FR" sz="2400" b="0" dirty="0"/>
              <a:t>répartition par Taille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F03FB58-D706-E825-120D-42160CB87F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848106"/>
              </p:ext>
            </p:extLst>
          </p:nvPr>
        </p:nvGraphicFramePr>
        <p:xfrm>
          <a:off x="2119420" y="1846907"/>
          <a:ext cx="3103327" cy="224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716">
                  <a:extLst>
                    <a:ext uri="{9D8B030D-6E8A-4147-A177-3AD203B41FA5}">
                      <a16:colId xmlns:a16="http://schemas.microsoft.com/office/drawing/2014/main" val="2883547717"/>
                    </a:ext>
                  </a:extLst>
                </a:gridCol>
                <a:gridCol w="1616611">
                  <a:extLst>
                    <a:ext uri="{9D8B030D-6E8A-4147-A177-3AD203B41FA5}">
                      <a16:colId xmlns:a16="http://schemas.microsoft.com/office/drawing/2014/main" val="2670079870"/>
                    </a:ext>
                  </a:extLst>
                </a:gridCol>
              </a:tblGrid>
              <a:tr h="56660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Effectifs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2916"/>
                  </a:ext>
                </a:extLst>
              </a:tr>
              <a:tr h="317927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201 à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983174"/>
                  </a:ext>
                </a:extLst>
              </a:tr>
              <a:tr h="317927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51 à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644857"/>
                  </a:ext>
                </a:extLst>
              </a:tr>
              <a:tr h="317927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11 à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05400"/>
                  </a:ext>
                </a:extLst>
              </a:tr>
              <a:tr h="317927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1 à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3720416"/>
                  </a:ext>
                </a:extLst>
              </a:tr>
              <a:tr h="317927"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002060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996513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74353AAB-BF64-2C92-E752-EB027A6A0FE4}"/>
              </a:ext>
            </a:extLst>
          </p:cNvPr>
          <p:cNvSpPr txBox="1"/>
          <p:nvPr/>
        </p:nvSpPr>
        <p:spPr>
          <a:xfrm>
            <a:off x="6096000" y="2389659"/>
            <a:ext cx="4743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Les PME de taille 1 à 10, employant des PhD sont les  plus difficiles à identifier compte tenu de leur nombre.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DA7ACC-85E2-C09C-A43C-7CD2302C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41A95E-6B35-3493-C7CD-3A407773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5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B7C4B1-7A79-E727-D872-D9D50959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1"/>
            <a:ext cx="10653578" cy="976426"/>
          </a:xfrm>
        </p:spPr>
        <p:txBody>
          <a:bodyPr>
            <a:normAutofit/>
          </a:bodyPr>
          <a:lstStyle/>
          <a:p>
            <a:pPr algn="ctr"/>
            <a:r>
              <a:rPr lang="fr-FR" sz="3200" b="0" dirty="0"/>
              <a:t>Profils LinkedIn PhD</a:t>
            </a:r>
            <a:br>
              <a:rPr lang="fr-FR" sz="3200" b="0" dirty="0"/>
            </a:br>
            <a:r>
              <a:rPr lang="fr-FR" sz="2000" b="0" dirty="0"/>
              <a:t>employés des PME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8C28970-7321-625E-88C1-5423657FF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874646"/>
              </p:ext>
            </p:extLst>
          </p:nvPr>
        </p:nvGraphicFramePr>
        <p:xfrm>
          <a:off x="2119420" y="3813822"/>
          <a:ext cx="7953160" cy="215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822">
                  <a:extLst>
                    <a:ext uri="{9D8B030D-6E8A-4147-A177-3AD203B41FA5}">
                      <a16:colId xmlns:a16="http://schemas.microsoft.com/office/drawing/2014/main" val="2883547717"/>
                    </a:ext>
                  </a:extLst>
                </a:gridCol>
                <a:gridCol w="1456505">
                  <a:extLst>
                    <a:ext uri="{9D8B030D-6E8A-4147-A177-3AD203B41FA5}">
                      <a16:colId xmlns:a16="http://schemas.microsoft.com/office/drawing/2014/main" val="2670079870"/>
                    </a:ext>
                  </a:extLst>
                </a:gridCol>
                <a:gridCol w="1616611">
                  <a:extLst>
                    <a:ext uri="{9D8B030D-6E8A-4147-A177-3AD203B41FA5}">
                      <a16:colId xmlns:a16="http://schemas.microsoft.com/office/drawing/2014/main" val="696316518"/>
                    </a:ext>
                  </a:extLst>
                </a:gridCol>
                <a:gridCol w="1616611">
                  <a:extLst>
                    <a:ext uri="{9D8B030D-6E8A-4147-A177-3AD203B41FA5}">
                      <a16:colId xmlns:a16="http://schemas.microsoft.com/office/drawing/2014/main" val="1763311740"/>
                    </a:ext>
                  </a:extLst>
                </a:gridCol>
                <a:gridCol w="1616611">
                  <a:extLst>
                    <a:ext uri="{9D8B030D-6E8A-4147-A177-3AD203B41FA5}">
                      <a16:colId xmlns:a16="http://schemas.microsoft.com/office/drawing/2014/main" val="6600944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ptos Narrow" panose="020B0004020202020204" pitchFamily="34" charset="0"/>
                        </a:rPr>
                        <a:t>Taille PME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ptos Narrow" panose="020B0004020202020204" pitchFamily="34" charset="0"/>
                        </a:rPr>
                        <a:t>PME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ptos Narrow" panose="020B0004020202020204" pitchFamily="34" charset="0"/>
                        </a:rPr>
                        <a:t>Profils employés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ptos Narrow" panose="020B0004020202020204" pitchFamily="34" charset="0"/>
                        </a:rPr>
                        <a:t>Profils PhD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ptos Narrow" panose="020B0004020202020204" pitchFamily="34" charset="0"/>
                        </a:rPr>
                        <a:t>Ratio PhD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2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201 à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5276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98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51 à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1422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64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11 à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0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1 à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32,8%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3720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02060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8028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996513"/>
                  </a:ext>
                </a:extLst>
              </a:tr>
            </a:tbl>
          </a:graphicData>
        </a:graphic>
      </p:graphicFrame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0A1139-ED5F-1319-D4F2-FD3876BD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F1F951-7BB3-676B-0FDF-4AE83B5D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E575438-8DED-FF04-B96A-E5C993B5D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176316"/>
              </p:ext>
            </p:extLst>
          </p:nvPr>
        </p:nvGraphicFramePr>
        <p:xfrm>
          <a:off x="3048000" y="1536644"/>
          <a:ext cx="5065986" cy="19039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8662">
                  <a:extLst>
                    <a:ext uri="{9D8B030D-6E8A-4147-A177-3AD203B41FA5}">
                      <a16:colId xmlns:a16="http://schemas.microsoft.com/office/drawing/2014/main" val="2913397184"/>
                    </a:ext>
                  </a:extLst>
                </a:gridCol>
                <a:gridCol w="1832304">
                  <a:extLst>
                    <a:ext uri="{9D8B030D-6E8A-4147-A177-3AD203B41FA5}">
                      <a16:colId xmlns:a16="http://schemas.microsoft.com/office/drawing/2014/main" val="1409660446"/>
                    </a:ext>
                  </a:extLst>
                </a:gridCol>
                <a:gridCol w="1545020">
                  <a:extLst>
                    <a:ext uri="{9D8B030D-6E8A-4147-A177-3AD203B41FA5}">
                      <a16:colId xmlns:a16="http://schemas.microsoft.com/office/drawing/2014/main" val="1083368025"/>
                    </a:ext>
                  </a:extLst>
                </a:gridCol>
              </a:tblGrid>
              <a:tr h="3348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Taille PME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Liens Employés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Liens PhD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3157392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201 à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Employés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2985193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51 à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Employés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9541969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11 à 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Employés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6384625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 à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Employés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1001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14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327AD-61FF-77FC-1682-010720E9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02" y="297441"/>
            <a:ext cx="10653578" cy="79668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0" dirty="0"/>
              <a:t>Secteurs d’activité des PME (1/2)</a:t>
            </a:r>
            <a:br>
              <a:rPr lang="fr-FR" sz="3200" b="0" dirty="0"/>
            </a:br>
            <a:r>
              <a:rPr lang="fr-FR" sz="2200" b="0" dirty="0"/>
              <a:t>Secteurs d’activité avec plus de 2 PME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1D0E921-D557-C7FE-5EC3-E0C0BF78B7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163516"/>
              </p:ext>
            </p:extLst>
          </p:nvPr>
        </p:nvGraphicFramePr>
        <p:xfrm>
          <a:off x="2412553" y="1249176"/>
          <a:ext cx="6378192" cy="504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4895">
                  <a:extLst>
                    <a:ext uri="{9D8B030D-6E8A-4147-A177-3AD203B41FA5}">
                      <a16:colId xmlns:a16="http://schemas.microsoft.com/office/drawing/2014/main" val="2142680169"/>
                    </a:ext>
                  </a:extLst>
                </a:gridCol>
                <a:gridCol w="1223297">
                  <a:extLst>
                    <a:ext uri="{9D8B030D-6E8A-4147-A177-3AD203B41FA5}">
                      <a16:colId xmlns:a16="http://schemas.microsoft.com/office/drawing/2014/main" val="4091540672"/>
                    </a:ext>
                  </a:extLst>
                </a:gridCol>
              </a:tblGrid>
              <a:tr h="31290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Secteurs d’activité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1400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Recherche en biotechnologie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3348462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d’équipements médicaux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6344154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Développement de logiciels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6940228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de recherche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9569343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et conseil en informatique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7908037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machines industrielles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4944306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produits pharmaceutiques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7246113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d’ingénierie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2503541"/>
                  </a:ext>
                </a:extLst>
              </a:tr>
              <a:tr h="3107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Administration publique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7948982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Agriculture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0332417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d’appareils électroménagers, électriques et électroniques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536819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produits chimiques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8618238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véhicules automobiles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8721319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Industrie pétrolière et gazière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2077185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Organisations civiques et sociales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1317986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produits alimentaires et boissons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2871951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de conseil en environnement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7517120"/>
                  </a:ext>
                </a:extLst>
              </a:tr>
            </a:tbl>
          </a:graphicData>
        </a:graphic>
      </p:graphicFrame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F07593-E7BD-F2FB-6E92-9617A58F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B26485-2C32-13E7-DA82-72B6DDF04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7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B8409-79AB-B15B-0F05-A0F2CB1FA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47D283-2D67-8966-4645-0DA7D3392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02" y="297441"/>
            <a:ext cx="10653578" cy="79668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0" dirty="0"/>
              <a:t>Secteurs d’activité des PME (2/2)</a:t>
            </a:r>
            <a:br>
              <a:rPr lang="fr-FR" sz="3200" b="0" dirty="0"/>
            </a:br>
            <a:r>
              <a:rPr lang="fr-FR" sz="2200" b="0" dirty="0"/>
              <a:t>Secteurs d’activité 1 PME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D654E75-B1D1-A675-4C1A-F4131B0255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091892"/>
              </p:ext>
            </p:extLst>
          </p:nvPr>
        </p:nvGraphicFramePr>
        <p:xfrm>
          <a:off x="3576144" y="1229710"/>
          <a:ext cx="5704490" cy="5063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490">
                  <a:extLst>
                    <a:ext uri="{9D8B030D-6E8A-4147-A177-3AD203B41FA5}">
                      <a16:colId xmlns:a16="http://schemas.microsoft.com/office/drawing/2014/main" val="2142680169"/>
                    </a:ext>
                  </a:extLst>
                </a:gridCol>
              </a:tblGrid>
              <a:tr h="32774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Secteurs d’activité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1400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Environnement et énergies renouvelables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3348462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d’articles de sport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6344154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d’équipements pour les énergies renouvelables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6940228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composants pour l’industrie aéronautique et aérospatiale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9569343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meubles et d’articles d’ameublement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7908037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produits informatiques et électroniques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4944306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semi-conducteurs pour énergies renouvelables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7246113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pour l’aérospatiale et la défense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2503541"/>
                  </a:ext>
                </a:extLst>
              </a:tr>
              <a:tr h="3107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Industrie bois et papiers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948982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Ingénierie mécanique ou industrielle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0332417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Ingénierie robotique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536819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Production d’électricité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8618238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Production d’énergies renouvelables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8721319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et conseil aux entreprises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2077185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pour les énergies renouvelables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1317986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publics généraux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2871951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Technologie, information et Internet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7517120"/>
                  </a:ext>
                </a:extLst>
              </a:tr>
            </a:tbl>
          </a:graphicData>
        </a:graphic>
      </p:graphicFrame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170276-4028-1E47-E17B-5C59BBFE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342AF0-6994-CD47-80B9-53681039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81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A1251-62D8-874B-7FE1-5A35B97C6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6BDA26-E1A3-EDA7-9B17-57F31DFE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76" y="304197"/>
            <a:ext cx="10653578" cy="820410"/>
          </a:xfrm>
        </p:spPr>
        <p:txBody>
          <a:bodyPr>
            <a:normAutofit/>
          </a:bodyPr>
          <a:lstStyle/>
          <a:p>
            <a:pPr algn="ctr"/>
            <a:r>
              <a:rPr lang="fr-FR" sz="3200" b="0" dirty="0"/>
              <a:t>PME avec 4 ou plus profils PhD (1/2)</a:t>
            </a:r>
            <a:br>
              <a:rPr lang="fr-FR" sz="3200" b="0" dirty="0"/>
            </a:br>
            <a:r>
              <a:rPr lang="fr-FR" sz="1600" b="0" dirty="0"/>
              <a:t>classées par secteurs d’activité, en ordre alphabétique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1F7F2A3-ADF4-FB5E-B32B-D71DD6879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001792"/>
              </p:ext>
            </p:extLst>
          </p:nvPr>
        </p:nvGraphicFramePr>
        <p:xfrm>
          <a:off x="336330" y="1458231"/>
          <a:ext cx="11550870" cy="4784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127">
                  <a:extLst>
                    <a:ext uri="{9D8B030D-6E8A-4147-A177-3AD203B41FA5}">
                      <a16:colId xmlns:a16="http://schemas.microsoft.com/office/drawing/2014/main" val="1149026729"/>
                    </a:ext>
                  </a:extLst>
                </a:gridCol>
                <a:gridCol w="4302034">
                  <a:extLst>
                    <a:ext uri="{9D8B030D-6E8A-4147-A177-3AD203B41FA5}">
                      <a16:colId xmlns:a16="http://schemas.microsoft.com/office/drawing/2014/main" val="3687379868"/>
                    </a:ext>
                  </a:extLst>
                </a:gridCol>
                <a:gridCol w="4397829">
                  <a:extLst>
                    <a:ext uri="{9D8B030D-6E8A-4147-A177-3AD203B41FA5}">
                      <a16:colId xmlns:a16="http://schemas.microsoft.com/office/drawing/2014/main" val="3828017640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709927385"/>
                    </a:ext>
                  </a:extLst>
                </a:gridCol>
              </a:tblGrid>
              <a:tr h="45765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Taille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Lien profils PhD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Secteurs d’activité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Liens page LinkedIn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040480"/>
                  </a:ext>
                </a:extLst>
              </a:tr>
              <a:tr h="2961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OIV - Organisation Internationale de la Vigne et du Vin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Administration publique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017255"/>
                  </a:ext>
                </a:extLst>
              </a:tr>
              <a:tr h="2481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DAVEY BICKFORD ENAEX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Défense et espace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1060369"/>
                  </a:ext>
                </a:extLst>
              </a:tr>
              <a:tr h="2481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Smartesting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Développement de logiciels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21270"/>
                  </a:ext>
                </a:extLst>
              </a:tr>
              <a:tr h="2481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Atol conseils et développements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Développement de logiciels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2225683"/>
                  </a:ext>
                </a:extLst>
              </a:tr>
              <a:tr h="2481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Cpage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Développement de logiciels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9498785"/>
                  </a:ext>
                </a:extLst>
              </a:tr>
              <a:tr h="2481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MINCATEC Energy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Environnement et énergies renouvelables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6918208"/>
                  </a:ext>
                </a:extLst>
              </a:tr>
              <a:tr h="2481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AUREA Technology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d’appareils, électriques et électroniques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701123"/>
                  </a:ext>
                </a:extLst>
              </a:tr>
              <a:tr h="2481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Vibiscus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d’appareils électriques et électroniques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4802949"/>
                  </a:ext>
                </a:extLst>
              </a:tr>
              <a:tr h="2481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IMASONIC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d'équipements médicaux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8694094"/>
                  </a:ext>
                </a:extLst>
              </a:tr>
              <a:tr h="2481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CASIS - CArdiac Simulation &amp; Imaging Software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d’équipements médicaux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5637061"/>
                  </a:ext>
                </a:extLst>
              </a:tr>
              <a:tr h="2481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DIXI Medical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d’équipements médicaux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4720842"/>
                  </a:ext>
                </a:extLst>
              </a:tr>
              <a:tr h="2481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Percipio Robotics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machines d’automatisation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5702029"/>
                  </a:ext>
                </a:extLst>
              </a:tr>
              <a:tr h="2481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EUROGERM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produits alimentaires et boissons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2155736"/>
                  </a:ext>
                </a:extLst>
              </a:tr>
              <a:tr h="2481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ICTA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produits pharmaceutiques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4103162"/>
                  </a:ext>
                </a:extLst>
              </a:tr>
              <a:tr h="2481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AdhexPharma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produits pharmaceutiques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5536185"/>
                  </a:ext>
                </a:extLst>
              </a:tr>
              <a:tr h="2481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DELPHARM DIJON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produits pharmaceutiques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1212055"/>
                  </a:ext>
                </a:extLst>
              </a:tr>
              <a:tr h="2481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Crossject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produits pharmaceutiques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1854517"/>
                  </a:ext>
                </a:extLst>
              </a:tr>
            </a:tbl>
          </a:graphicData>
        </a:graphic>
      </p:graphicFrame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CA1D66-CA98-897A-4604-FA2B42B4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45D9C1-2CB6-C734-9B51-98169092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15896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1128</Words>
  <Application>Microsoft Macintosh PowerPoint</Application>
  <PresentationFormat>Grand écran</PresentationFormat>
  <Paragraphs>346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-apple-system</vt:lpstr>
      <vt:lpstr>Aptos</vt:lpstr>
      <vt:lpstr>Aptos Narrow</vt:lpstr>
      <vt:lpstr>Arial</vt:lpstr>
      <vt:lpstr>Neue Haas Grotesk Text Pro</vt:lpstr>
      <vt:lpstr>VanillaVTI</vt:lpstr>
      <vt:lpstr>PME avec Profils PhD Bourgogne-Franche-Comté 110 exemples</vt:lpstr>
      <vt:lpstr>100 PME qui emploient des profils PhD PME avec siège social en Bourgogne-Franche-Comté</vt:lpstr>
      <vt:lpstr>Plan</vt:lpstr>
      <vt:lpstr>Identification des PME Démarche</vt:lpstr>
      <vt:lpstr>107 PME  répartition par Taille</vt:lpstr>
      <vt:lpstr>Profils LinkedIn PhD employés des PME</vt:lpstr>
      <vt:lpstr>Secteurs d’activité des PME (1/2) Secteurs d’activité avec plus de 2 PME</vt:lpstr>
      <vt:lpstr>Secteurs d’activité des PME (2/2) Secteurs d’activité 1 PME</vt:lpstr>
      <vt:lpstr>PME avec 4 ou plus profils PhD (1/2) classées par secteurs d’activité, en ordre alphabétique</vt:lpstr>
      <vt:lpstr>PME avec 4 ou plus profils PhD (2/2) classées par secteurs d’activité, en ordre alphabétique</vt:lpstr>
      <vt:lpstr>Employés des PME Alumni Université-Bourgogne-Europe</vt:lpstr>
      <vt:lpstr>Employés des PME Alumni Marie &amp; Louis PASTEUR</vt:lpstr>
      <vt:lpstr>Employés des PME Alumni UTBM</vt:lpstr>
      <vt:lpstr>Conclusion</vt:lpstr>
      <vt:lpstr>Compléter en s’appuyant  sur les filières d’excellence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Alain Bamberger</dc:creator>
  <cp:lastModifiedBy>Alain Bamberger</cp:lastModifiedBy>
  <cp:revision>36</cp:revision>
  <dcterms:created xsi:type="dcterms:W3CDTF">2025-06-18T15:57:42Z</dcterms:created>
  <dcterms:modified xsi:type="dcterms:W3CDTF">2025-06-24T12:57:16Z</dcterms:modified>
</cp:coreProperties>
</file>