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67" r:id="rId4"/>
    <p:sldId id="265" r:id="rId5"/>
    <p:sldId id="268" r:id="rId6"/>
    <p:sldId id="257" r:id="rId7"/>
    <p:sldId id="258" r:id="rId8"/>
    <p:sldId id="271" r:id="rId9"/>
    <p:sldId id="272" r:id="rId10"/>
    <p:sldId id="261" r:id="rId11"/>
    <p:sldId id="273" r:id="rId12"/>
    <p:sldId id="274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1"/>
    <p:restoredTop sz="94694"/>
  </p:normalViewPr>
  <p:slideViewPr>
    <p:cSldViewPr snapToGrid="0">
      <p:cViewPr>
        <p:scale>
          <a:sx n="130" d="100"/>
          <a:sy n="130" d="100"/>
        </p:scale>
        <p:origin x="848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E91C4-03C7-6E42-8E82-DDA18F812658}" type="datetimeFigureOut">
              <a:rPr lang="fr-FR" smtClean="0"/>
              <a:t>22/06/2025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8F79-2561-5C4F-BDD0-137ADADA2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6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2977-7FF2-EA43-9C44-5F96C7BD1040}" type="datetime1">
              <a:rPr lang="fr-FR" smtClean="0"/>
              <a:t>22/06/2025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E56-1307-1A46-8C5A-2A0229543DB0}" type="datetime1">
              <a:rPr lang="fr-FR" smtClean="0"/>
              <a:t>22/06/2025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10AE-3880-F54C-8B4B-6714861F067F}" type="datetime1">
              <a:rPr lang="fr-FR" smtClean="0"/>
              <a:t>22/06/2025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5990-FCE8-C242-860A-937316E2B782}" type="datetime1">
              <a:rPr lang="fr-FR" smtClean="0"/>
              <a:t>22/06/2025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301-5BA7-DE42-8320-19A0A908B65D}" type="datetime1">
              <a:rPr lang="fr-FR" smtClean="0"/>
              <a:t>22/06/2025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4E12-DFE7-0546-B23F-AB7631776259}" type="datetime1">
              <a:rPr lang="fr-FR" smtClean="0"/>
              <a:t>22/06/2025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2057-9E9A-D447-9AED-AC16714D0BBE}" type="datetime1">
              <a:rPr lang="fr-FR" smtClean="0"/>
              <a:t>22/06/2025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DB0-01FF-E542-BF43-E0CA6596E8F8}" type="datetime1">
              <a:rPr lang="fr-FR" smtClean="0"/>
              <a:t>22/06/2025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9201-E8FC-0C4B-B5B7-69E751167942}" type="datetime1">
              <a:rPr lang="fr-FR" smtClean="0"/>
              <a:t>22/06/2025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12E8-EF91-F142-AE3C-22F8FAFE97FE}" type="datetime1">
              <a:rPr lang="fr-FR" smtClean="0"/>
              <a:t>22/06/2025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7E9-65CA-934B-92A8-8E37D3BD0680}" type="datetime1">
              <a:rPr lang="fr-FR" smtClean="0"/>
              <a:t>22/06/2025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7C7135B-353F-EF4C-ADAB-BF584BBB90F9}" type="datetime1">
              <a:rPr lang="fr-FR" smtClean="0"/>
              <a:t>22/06/2025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nkedin.com/school/universite-de-rouen/people/?facetCurrentCompany=1613379%2C15822176%2C3516630%2C18440348%2C1010434%2C6012668%2C3845426%2C577056%2C104851425%2C69253627%2C7277364%2C38160027%2C2586015%2C1377153%2C3289642%2C11237109%2C4346099%2C72394327%2C34919195%2C18971335%2C11834686%2C18270426%2C1310218%2C123438%2C2016548%2C38731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school/universite-de-caen-normandie/people/?facetCurrentCompany=1613379%2C15822176%2C3516630%2C18440348%2C1010434%2C6012668%2C3845426%2C577056%2C104851425%2C69253627%2C7277364%2C38160027%2C2586015%2C1377153%2C3289642%2C11237109%2C4346099%2C72394327%2C34919195%2C18971335%2C11834686%2C18270426%2C1310218%2C123438%2C2016548%2C38731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nkedin.com/school/univ-lehavre/people/?facetCurrentCompany=1613379%2C15822176%2C3516630%2C18440348%2C1010434%2C6012668%2C3845426%2C577056%2C104851425%2C69253627%2C7277364%2C38160027%2C2586015%2C1377153%2C3289642%2C11237109%2C4346099%2C72394327%2C34919195%2C18971335%2C11834686%2C18270426%2C1310218%2C123438%2C2016548%2C38731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hoisirlanormandie.fr/je-choisis/filieres-excelle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oisirlanormandie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ctoratspi-entrepris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earch/results/companies/?companyHqGeo=%5B%22104433326%22%5D&amp;companySize=%5B%22D%22%5D&amp;keywords=%22%22&amp;origin=FACETED_SEARCH&amp;sid=5!h" TargetMode="External"/><Relationship Id="rId2" Type="http://schemas.openxmlformats.org/officeDocument/2006/relationships/hyperlink" Target="https://www.linkedin.com/search/results/companies/?companyHqGeo=%5B%22104433326%22%5D&amp;companySize=%5B%22E%22%5D&amp;keywords=%22%22&amp;origin=FACETED_SEARCH&amp;sid=Ig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search/results/companies/?companyHqGeo=%5B%22104433326%22%5D&amp;companySize=%5B%22B%22%5D&amp;keywords=%22%22&amp;origin=FACETED_SEARCH&amp;sid=!S7" TargetMode="External"/><Relationship Id="rId4" Type="http://schemas.openxmlformats.org/officeDocument/2006/relationships/hyperlink" Target="https://www.linkedin.com/search/results/companies/?companyHqGeo=%5B%22104433326%22%5D&amp;companySize=%5B%22C%22%5D&amp;keywords=%22%22&amp;origin=FACETED_SEARCH&amp;sid=d5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earch/results/people/?currentCompany=%5B%2285971362%22%2C%22103518650%22%2C%22103562612%22%2C%22104507613%22%2C%2210493283%22%2C%2210578678%22%2C%2211002305%22%2C%2211007974%22%2C%2211017504%22%2C%2211699956%22%2C%2214795698%22%2C%2215190078%22%2C%2218388208%22%2C%221856219%22%2C%2218665188%22%2C%222776913%22%2C%223057961%22%2C%2248928983%22%2C%2265808308%22%2C%2269490870%22%2C%2271264038%22%2C%2274455198%22%2C%2276997450%22%2C%2277632949%22%2C%2278385961%22%2C%2279664132%22%2C%2279870098%22%2C%2282017773%22%2C%2285610709%22%5D&amp;keywords=%22%22&amp;origin=FACETED_SEARCH&amp;sid=1qY" TargetMode="External"/><Relationship Id="rId3" Type="http://schemas.openxmlformats.org/officeDocument/2006/relationships/hyperlink" Target="https://www.linkedin.com/search/results/people/?currentCompany=%5B%221377153%22%2C%2218987700%22%2C%221010434%22%2C%224346099%22%2C%226012668%22%2C%2218440348%22%2C%223845426%22%2C%221613379%22%2C%22577056%22%2C%223516630%22%2C%2215822176%22%2C%223289642%22%2C%2238160027%22%2C%2211237109%22%2C%22123438%22%2C%222586015%22%2C%2225231%22%2C%227277364%22%2C%2211834686%22%2C%221310218%22%2C%223873153%22%2C%2210245393%22%2C%2218270426%22%2C%2218971335%22%2C%222016548%22%2C%2234919195%22%5D&amp;keywords=%22PhD%22%20OR%20%22Ph.D%22%20OR%20%22Doctorat%22%20OR%20%22Doctorant%22%20&amp;origin=GLOBAL_SEARCH_HEADER&amp;page=11&amp;sid=XCA" TargetMode="External"/><Relationship Id="rId7" Type="http://schemas.openxmlformats.org/officeDocument/2006/relationships/hyperlink" Target="https://www.linkedin.com/search/results/people/?currentCompany=%5B%22776143%22%2C%2211003039%22%2C%221112629%22%2C%2211214486%22%2C%2211247364%22%2C%2211791077%22%2C%2212996215%22%2C%221364275%22%2C%221398322%22%2C%2218547227%22%2C%2218590149%22%2C%222052362%22%2C%2226015329%22%2C%222625740%22%2C%222663554%22%2C%2226864284%22%2C%2226907403%22%2C%222773597%22%2C%222846232%22%2C%222872549%22%2C%2235479063%22%2C%225123991%22%2C%2264555614%22%2C%2265275235%22%2C%2268156781%22%2C%2274321984%22%2C%2274982084%22%2C%22791598%22%2C%229191019%22%2C%229234947%22%2C%229391367%22%2C%229488507%22%5D&amp;keywords=%22PhD%22%20OR%20%22Ph.D%22%20OR%20%22Doctorat%22%20OR%20%22Doctorant%22&amp;origin=FACETED_SEARCH&amp;sid=TT6" TargetMode="External"/><Relationship Id="rId2" Type="http://schemas.openxmlformats.org/officeDocument/2006/relationships/hyperlink" Target="https://www.linkedin.com/search/results/people/?currentCompany=%5B%221377153%22%2C%2218987700%22%2C%221010434%22%2C%224346099%22%2C%226012668%22%2C%2218440348%22%2C%223845426%22%2C%221613379%22%2C%22577056%22%2C%223516630%22%2C%2215822176%22%2C%223289642%22%2C%2238160027%22%2C%2211237109%22%2C%22123438%22%2C%222586015%22%2C%2225231%22%2C%227277364%22%2C%2211834686%22%2C%221310218%22%2C%223873153%22%2C%2210245393%22%2C%2218270426%22%2C%2218971335%22%2C%222016548%22%2C%2234919195%22%5D&amp;keywords=%22%22&amp;origin=FACETED_SEARCH&amp;sid=aq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earch/results/people/?currentCompany=%5B%22776143%22%2C%2211003039%22%2C%221112629%22%2C%2211214486%22%2C%2211247364%22%2C%2211791077%22%2C%2212996215%22%2C%221364275%22%2C%221398322%22%2C%2218547227%22%2C%2218590149%22%2C%222052362%22%2C%2226015329%22%2C%222625740%22%2C%222663554%22%2C%2226864284%22%2C%2226907403%22%2C%222773597%22%2C%222846232%22%2C%222872549%22%2C%2235479063%22%2C%225123991%22%2C%2264555614%22%2C%2265275235%22%2C%2268156781%22%2C%2274321984%22%2C%2274982084%22%2C%22791598%22%2C%229191019%22%2C%229234947%22%2C%229391367%22%2C%229488507%22%5D&amp;keywords=%22%22&amp;origin=GLOBAL_SEARCH_HEADER&amp;sid=pXO" TargetMode="External"/><Relationship Id="rId5" Type="http://schemas.openxmlformats.org/officeDocument/2006/relationships/hyperlink" Target="https://www.linkedin.com/search/results/people/?currentCompany=%5B%22421176%22%2C%222900651%22%2C%221638827%22%2C%22579412%22%2C%2272411180%22%2C%2226720528%22%2C%2210021957%22%2C%222063208%22%2C%222310425%22%2C%2228667627%22%2C%2211005891%22%2C%2234963264%22%2C%2290171%22%2C%229208013%22%2C%2212632136%22%2C%2268160736%22%2C%223478581%22%2C%2210461306%22%2C%2211701973%22%2C%2215232475%22%2C%2219105637%22%2C%223231705%22%2C%223302257%22%2C%2242688200%22%2C%225107603%22%2C%226081332%22%2C%227162303%22%2C%2276638621%22%2C%2279871861%22%5D&amp;keywords=%22PhD%22%20OR%20%22Ph.D%22%20OR%20%22Doctorat%22%20OR%20%22Doctorant%22&amp;origin=GLOBAL_SEARCH_HEADER&amp;page=10&amp;sid=_qo" TargetMode="External"/><Relationship Id="rId4" Type="http://schemas.openxmlformats.org/officeDocument/2006/relationships/hyperlink" Target="https://www.linkedin.com/search/results/people/?currentCompany=%5B%22421176%22%2C%222900651%22%2C%221638827%22%2C%22579412%22%2C%2272411180%22%2C%2226720528%22%2C%2210021957%22%2C%222063208%22%2C%222310425%22%2C%2228667627%22%2C%2211005891%22%2C%2234963264%22%2C%2290171%22%2C%229208013%22%2C%2212632136%22%2C%2268160736%22%2C%223478581%22%2C%2210461306%22%2C%2211701973%22%2C%2215232475%22%2C%2219105637%22%2C%223231705%22%2C%223302257%22%2C%2242688200%22%2C%225107603%22%2C%226081332%22%2C%227162303%22%2C%2276638621%22%2C%2279871861%22%5D&amp;keywords=%22%22&amp;origin=FACETED_SEARCH&amp;sid=3e2" TargetMode="External"/><Relationship Id="rId9" Type="http://schemas.openxmlformats.org/officeDocument/2006/relationships/hyperlink" Target="https://www.linkedin.com/search/results/people/?currentCompany=%5B%2285971362%22%2C%22103518650%22%2C%22103562612%22%2C%22104507613%22%2C%2210493283%22%2C%2210578678%22%2C%2211002305%22%2C%2211007974%22%2C%2211017504%22%2C%2211699956%22%2C%2214795698%22%2C%2215190078%22%2C%2218388208%22%2C%221856219%22%2C%2218665188%22%2C%222776913%22%2C%223057961%22%2C%2248928983%22%2C%2265808308%22%2C%2269490870%22%2C%2271264038%22%2C%2274455198%22%2C%2276997450%22%2C%2277632949%22%2C%2278385961%22%2C%2279664132%22%2C%2279870098%22%2C%2282017773%22%2C%2285610709%22%5D&amp;keywords=%22PhD%22%20OR%20%22Ph.D%22%20OR%20%22Doctorat%22%20OR%20%22Doctorant%22&amp;origin=GLOBAL_SEARCH_HEADER&amp;page=6&amp;sid=5y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labeo/" TargetMode="External"/><Relationship Id="rId13" Type="http://schemas.openxmlformats.org/officeDocument/2006/relationships/hyperlink" Target="https://www.linkedin.com/search/results/people/?currentCompany=%5B%222663554%22%5D&amp;keywords=%22PhD%22%20OR%20%22Ph.D%22%20OR%20%22Doctorat%22%20OR%20%22Doctorant%22&amp;origin=FACETED_SEARCH&amp;sid=*6_" TargetMode="External"/><Relationship Id="rId18" Type="http://schemas.openxmlformats.org/officeDocument/2006/relationships/hyperlink" Target="https://www.linkedin.com/company/actalia-centretechnique/" TargetMode="External"/><Relationship Id="rId3" Type="http://schemas.openxmlformats.org/officeDocument/2006/relationships/hyperlink" Target="https://www.linkedin.com/search/results/people/?currentCompany=%5B%22577056%22%5D&amp;keywords=%22PhD%22%20OR%20%22Ph.D%22%20OR%20%22Doctorat%22%20OR%20%22Doctorant%22&amp;origin=FACETED_SEARCH&amp;sid=AJE" TargetMode="External"/><Relationship Id="rId21" Type="http://schemas.openxmlformats.org/officeDocument/2006/relationships/hyperlink" Target="https://www.linkedin.com/search/results/people/?currentCompany=%5B%223845426%22%5D&amp;keywords=%22PhD%22%20OR%20%22Ph.D%22%20OR%20%22Docteur%22%20OR%20%22Doctorat%22%20OR%20%22Doctorant%22&amp;origin=FACETED_SEARCH&amp;sid=r9q" TargetMode="External"/><Relationship Id="rId7" Type="http://schemas.openxmlformats.org/officeDocument/2006/relationships/hyperlink" Target="https://www.linkedin.com/search/results/people/?currentCompany=%5B%2211017504%22%5D&amp;keywords=%22PhD%22%20OR%20%22Ph.D%22%20OR%20%22Doctorat%22%20OR%20%22Doctorant%22&amp;origin=FACETED_SEARCH&amp;sid=v26" TargetMode="External"/><Relationship Id="rId12" Type="http://schemas.openxmlformats.org/officeDocument/2006/relationships/hyperlink" Target="https://www.linkedin.com/company/protecsom-optimhal/" TargetMode="External"/><Relationship Id="rId17" Type="http://schemas.openxmlformats.org/officeDocument/2006/relationships/hyperlink" Target="https://www.linkedin.com/search/results/people/?currentCompany=%5B%2290171%22%5D&amp;keywords=%22PhD%22%20OR%20%22Ph.D%22%20OR%20%22Doctorat%22%20OR%20%22Doctorant%22&amp;origin=FACETED_SEARCH&amp;sid=suG" TargetMode="External"/><Relationship Id="rId25" Type="http://schemas.openxmlformats.org/officeDocument/2006/relationships/hyperlink" Target="https://www.linkedin.com/search/results/people/?currentCompany=%5B%2279664132%22%5D&amp;keywords=%22PhD%22%20OR%20%22Ph.D%22%20OR%20%22Docteur%22%20OR%20%22Doctorat%22%20OR%20%22Doctorant%22&amp;origin=FACETED_SEARCH&amp;sid=%2C!g" TargetMode="External"/><Relationship Id="rId2" Type="http://schemas.openxmlformats.org/officeDocument/2006/relationships/hyperlink" Target="https://www.linkedin.com/company/cmn-constructions-mecaniques-de-normandie/" TargetMode="External"/><Relationship Id="rId16" Type="http://schemas.openxmlformats.org/officeDocument/2006/relationships/hyperlink" Target="https://www.linkedin.com/company/eldim/" TargetMode="External"/><Relationship Id="rId20" Type="http://schemas.openxmlformats.org/officeDocument/2006/relationships/hyperlink" Target="https://www.linkedin.com/company/groupe-nutris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kernel-biomedical/" TargetMode="External"/><Relationship Id="rId11" Type="http://schemas.openxmlformats.org/officeDocument/2006/relationships/hyperlink" Target="https://www.linkedin.com/search/results/people/?currentCompany=%5B%2212996215%22%5D&amp;keywords=%22PhD%22%20OR%20%22Ph.D%22%20OR%20%22Doctorat%22%20OR%20%22Doctorant%22&amp;origin=FACETED_SEARCH&amp;sid=fqh" TargetMode="External"/><Relationship Id="rId24" Type="http://schemas.openxmlformats.org/officeDocument/2006/relationships/hyperlink" Target="https://www.linkedin.com/company/squairtech/" TargetMode="External"/><Relationship Id="rId5" Type="http://schemas.openxmlformats.org/officeDocument/2006/relationships/hyperlink" Target="https://www.linkedin.com/search/results/people/?currentCompany=%5B%221010434%22%5D&amp;keywords=%22PhD%22%20OR%20%22Ph.D%22%20OR%20%22Doctorat%22%20OR%20%22Doctorant%22&amp;origin=FACETED_SEARCH&amp;sid=2B0" TargetMode="External"/><Relationship Id="rId15" Type="http://schemas.openxmlformats.org/officeDocument/2006/relationships/hyperlink" Target="https://www.linkedin.com/search/results/people/?currentCompany=%5B%2210245393%22%5D&amp;keywords=%22PhD%22%20OR%20%22Ph.D%22%20OR%20%22Docteur%22%20OR%20%22Doctorat%22%20OR%20%22Doctorant%22&amp;origin=FACETED_SEARCH&amp;sid=iJ6" TargetMode="External"/><Relationship Id="rId23" Type="http://schemas.openxmlformats.org/officeDocument/2006/relationships/hyperlink" Target="https://www.linkedin.com/search/results/people/?currentCompany=%5B%2212632136%22%5D&amp;keywords=%22PhD%22%20OR%20%22Ph.D%22%20OR%20%22Docteur%22%20OR%20%22Doctorat%22%20OR%20%22Doctorant%22&amp;origin=FACETED_SEARCH&amp;sid=Rce" TargetMode="External"/><Relationship Id="rId10" Type="http://schemas.openxmlformats.org/officeDocument/2006/relationships/hyperlink" Target="https://www.linkedin.com/company/aurora-cold-plasma-sterilisation/" TargetMode="External"/><Relationship Id="rId19" Type="http://schemas.openxmlformats.org/officeDocument/2006/relationships/hyperlink" Target="https://www.linkedin.com/search/results/people/?currentCompany=%5B%2272411180%22%5D&amp;keywords=%22PhD%22%20OR%20%22Ph.D%22%20OR%20%22Docteur%22%20OR%20%22Doctorat%22%20OR%20%22Doctorant%22&amp;origin=FACETED_SEARCH&amp;sid=Qg." TargetMode="External"/><Relationship Id="rId4" Type="http://schemas.openxmlformats.org/officeDocument/2006/relationships/hyperlink" Target="https://www.linkedin.com/company/cnpp/" TargetMode="External"/><Relationship Id="rId9" Type="http://schemas.openxmlformats.org/officeDocument/2006/relationships/hyperlink" Target="https://www.linkedin.com/search/results/people/?currentCompany=%5B%2215822176%22%5D&amp;keywords=%22PhD%22%20OR%20%22Ph.D%22%20OR%20%22Doctorant%22%20OR%20%22Doctorante%22&amp;origin=GLOBAL_SEARCH_HEADER&amp;sid=HfY" TargetMode="External"/><Relationship Id="rId14" Type="http://schemas.openxmlformats.org/officeDocument/2006/relationships/hyperlink" Target="https://www.linkedin.com/company/arelis/" TargetMode="External"/><Relationship Id="rId22" Type="http://schemas.openxmlformats.org/officeDocument/2006/relationships/hyperlink" Target="https://www.linkedin.com/company/exeolhygienedesinfectionsurodorant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ffinisep/" TargetMode="External"/><Relationship Id="rId13" Type="http://schemas.openxmlformats.org/officeDocument/2006/relationships/hyperlink" Target="https://www.linkedin.com/search/results/people/?currentCompany=%5B%2218440348%22%5D&amp;keywords=%22PhD%22%20OR%20%22Ph.D%22%20OR%20%22Doctorat%22%20OR%20%22Doctorant%22&amp;origin=FACETED_SEARCH&amp;sid=%3Bak" TargetMode="External"/><Relationship Id="rId18" Type="http://schemas.openxmlformats.org/officeDocument/2006/relationships/hyperlink" Target="https://www.linkedin.com/company/sinay/" TargetMode="External"/><Relationship Id="rId3" Type="http://schemas.openxmlformats.org/officeDocument/2006/relationships/hyperlink" Target="https://www.linkedin.com/search/results/people/?currentCompany=%5B%2218987700%22%5D&amp;keywords=%22PhD%22%20OR%20%22Ph.D%22%20OR%20%22Doctorant%22%20OR%20%22Doctorante%22&amp;origin=FACETED_SEARCH&amp;sid=hvC" TargetMode="External"/><Relationship Id="rId21" Type="http://schemas.openxmlformats.org/officeDocument/2006/relationships/hyperlink" Target="https://www.linkedin.com/search/results/people/?currentCompany=%5B%22579412%22%5D&amp;keywords=%22PhD%22%20OR%20%22Ph.D%22%20OR%20%22Docteur%22%20OR%20%22Doctorat%22%20OR%20%22Doctorant%22&amp;origin=FACETED_SEARCH&amp;sid=3l(" TargetMode="External"/><Relationship Id="rId7" Type="http://schemas.openxmlformats.org/officeDocument/2006/relationships/hyperlink" Target="https://www.linkedin.com/search/results/people/?currentCompany=%5B%221613379%22%5D&amp;keywords=%22PhD%22%20OR%20%22Ph.D%22%20OR%20%22Docteur%22%20OR%20%22Doctorat%22%20OR%20%22Doctorant%22&amp;origin=FACETED_SEARCH&amp;sid=!hK" TargetMode="External"/><Relationship Id="rId12" Type="http://schemas.openxmlformats.org/officeDocument/2006/relationships/hyperlink" Target="https://www.linkedin.com/company/agence-de-l-eau-seine-normandie/" TargetMode="External"/><Relationship Id="rId17" Type="http://schemas.openxmlformats.org/officeDocument/2006/relationships/hyperlink" Target="https://www.linkedin.com/search/results/people/?currentCompany=%5B%223478581%22%5D&amp;keywords=%22PhD%22%20OR%20%22Ph.D%22%20OR%20%22Docteur%22%20OR%20%22Doctorat%22%20OR%20%22Doctorant%22&amp;origin=FACETED_SEARCH&amp;sid=%40f*" TargetMode="External"/><Relationship Id="rId2" Type="http://schemas.openxmlformats.org/officeDocument/2006/relationships/hyperlink" Target="https://www.linkedin.com/company/ace-normandie/" TargetMode="External"/><Relationship Id="rId16" Type="http://schemas.openxmlformats.org/officeDocument/2006/relationships/hyperlink" Target="https://www.linkedin.com/company/biolog-id/" TargetMode="External"/><Relationship Id="rId20" Type="http://schemas.openxmlformats.org/officeDocument/2006/relationships/hyperlink" Target="https://www.linkedin.com/company/sysna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imv-technologies/" TargetMode="External"/><Relationship Id="rId11" Type="http://schemas.openxmlformats.org/officeDocument/2006/relationships/hyperlink" Target="https://www.linkedin.com/search/results/people/?currentCompany=%5B%226012668%22%5D&amp;keywords=%22PhD%22%20OR%20%22Ph.D%22%20OR%20%22Doctorat%22%20OR%20%22Doctorant%22&amp;origin=FACETED_SEARCH&amp;sid=hdN" TargetMode="External"/><Relationship Id="rId5" Type="http://schemas.openxmlformats.org/officeDocument/2006/relationships/hyperlink" Target="https://www.linkedin.com/search/results/people/?currentCompany=%5B%223516630%22%5D&amp;keywords=%22PhD%22%20OR%20%22Ph.D%22%20OR%20%22Docteur%22%20OR%20%22Doctorat%22%20OR%20%22Doctorant%22&amp;origin=FACETED_SEARCH&amp;sid=SWS" TargetMode="External"/><Relationship Id="rId15" Type="http://schemas.openxmlformats.org/officeDocument/2006/relationships/hyperlink" Target="https://www.linkedin.com/search/results/people/?currentCompany=%5B%222052362%22%5D&amp;keywords=%22PhD%22%20OR%20%22Ph.D%22%20OR%20%22Doctorat%22%20OR%20%22Doctorant%22&amp;origin=FACETED_SEARCH&amp;sid=)t8" TargetMode="External"/><Relationship Id="rId10" Type="http://schemas.openxmlformats.org/officeDocument/2006/relationships/hyperlink" Target="https://www.linkedin.com/company/alpha-maintenance/" TargetMode="External"/><Relationship Id="rId19" Type="http://schemas.openxmlformats.org/officeDocument/2006/relationships/hyperlink" Target="https://www.linkedin.com/search/results/people/?currentCompany=%5B%2210021957%22%5D&amp;keywords=%22PhD%22%20OR%20%22Ph.D%22%20OR%20%22Docteur%22%20OR%20%22Doctorat%22%20OR%20%22Doctorant%22&amp;origin=FACETED_SEARCH&amp;sid=G.d" TargetMode="External"/><Relationship Id="rId4" Type="http://schemas.openxmlformats.org/officeDocument/2006/relationships/hyperlink" Target="https://www.linkedin.com/company/manoir-france/" TargetMode="External"/><Relationship Id="rId9" Type="http://schemas.openxmlformats.org/officeDocument/2006/relationships/hyperlink" Target="https://www.linkedin.com/search/results/people/?currentCompany=%5B%2226907403%22%5D&amp;keywords=%22PhD%22%20OR%20%22Ph.D%22%20OR%20%22Doctorat%22%20OR%20%22Doctorant%22&amp;origin=FACETED_SEARCH&amp;sid=%2CK*" TargetMode="External"/><Relationship Id="rId14" Type="http://schemas.openxmlformats.org/officeDocument/2006/relationships/hyperlink" Target="https://www.linkedin.com/company/holodia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rrière-plan vectoriel de couleurs vives qui éclaboussent">
            <a:extLst>
              <a:ext uri="{FF2B5EF4-FFF2-40B4-BE49-F238E27FC236}">
                <a16:creationId xmlns:a16="http://schemas.microsoft.com/office/drawing/2014/main" id="{D5F6C2E2-5716-CCDE-49E4-413A0709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04085-353F-D3B3-921E-8C859964D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306" y="822960"/>
            <a:ext cx="4617749" cy="3474720"/>
          </a:xfrm>
        </p:spPr>
        <p:txBody>
          <a:bodyPr anchor="b">
            <a:normAutofit/>
          </a:bodyPr>
          <a:lstStyle/>
          <a:p>
            <a:pPr algn="l"/>
            <a:r>
              <a:rPr lang="fr-FR" sz="3200" dirty="0"/>
              <a:t>PME avec Profils PhD</a:t>
            </a:r>
            <a:br>
              <a:rPr lang="fr-FR" sz="5200" dirty="0"/>
            </a:br>
            <a:r>
              <a:rPr lang="fr-FR" sz="3600" dirty="0"/>
              <a:t>Normandie</a:t>
            </a:r>
            <a:br>
              <a:rPr lang="fr-FR" sz="3600" dirty="0"/>
            </a:br>
            <a:r>
              <a:rPr lang="fr-FR" sz="2400" dirty="0"/>
              <a:t>120 exemples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98125-F64D-9FA5-D8A5-C17AA752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3367" y="4724400"/>
            <a:ext cx="3931920" cy="1424152"/>
          </a:xfrm>
        </p:spPr>
        <p:txBody>
          <a:bodyPr anchor="t">
            <a:normAutofit fontScale="70000" lnSpcReduction="20000"/>
          </a:bodyPr>
          <a:lstStyle/>
          <a:p>
            <a:pPr algn="l"/>
            <a:endParaRPr lang="fr-FR" sz="2200" dirty="0"/>
          </a:p>
          <a:p>
            <a:pPr algn="l"/>
            <a:r>
              <a:rPr lang="fr-FR" sz="2200" dirty="0"/>
              <a:t>Alain Bamberger</a:t>
            </a:r>
          </a:p>
          <a:p>
            <a:pPr algn="l"/>
            <a:r>
              <a:rPr lang="fr-FR" sz="2200" dirty="0"/>
              <a:t>REDOC SPI</a:t>
            </a:r>
          </a:p>
          <a:p>
            <a:pPr algn="l"/>
            <a:r>
              <a:rPr lang="fr-FR" sz="2200" dirty="0"/>
              <a:t>21 juin 2025</a:t>
            </a:r>
          </a:p>
        </p:txBody>
      </p:sp>
    </p:spTree>
    <p:extLst>
      <p:ext uri="{BB962C8B-B14F-4D97-AF65-F5344CB8AC3E}">
        <p14:creationId xmlns:p14="http://schemas.microsoft.com/office/powerpoint/2010/main" val="44043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C33FA-3D4B-BC7A-5C31-156DD5A1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345200" cy="880767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Employés des PME</a:t>
            </a:r>
            <a:br>
              <a:rPr lang="fr-FR" b="0" dirty="0"/>
            </a:br>
            <a:r>
              <a:rPr lang="fr-FR" sz="27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 Université de Rouen</a:t>
            </a:r>
            <a:endParaRPr lang="fr-FR" sz="2700" b="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1B4FA6-6EC6-F66B-D7E2-4150164A42F7}"/>
              </a:ext>
            </a:extLst>
          </p:cNvPr>
          <p:cNvSpPr txBox="1"/>
          <p:nvPr/>
        </p:nvSpPr>
        <p:spPr>
          <a:xfrm>
            <a:off x="2219093" y="5622005"/>
            <a:ext cx="438873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 fontAlgn="auto"/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140 anciens élèves</a:t>
            </a: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Employés des PME Niveau 4 (effectif 201 à 500)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21 juin 2025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A859B8-8E06-9F40-CB4F-5850AD80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42C985-B9C2-A64D-D60E-E8AB60F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p:pic>
        <p:nvPicPr>
          <p:cNvPr id="11" name="Espace réservé du contenu 10" descr="Une image contenant texte, capture d’écran, Site web, personne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A8D66BAD-050A-D948-6E4D-06F57B064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27" y="1656861"/>
            <a:ext cx="7106174" cy="3856462"/>
          </a:xfrm>
          <a:ln w="28575">
            <a:solidFill>
              <a:schemeClr val="tx1"/>
            </a:solidFill>
          </a:ln>
        </p:spPr>
      </p:pic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5675028-2D67-3E8D-9AB8-5DA4DBBAB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74" y="143930"/>
            <a:ext cx="2885545" cy="63090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947AB7-F527-23D9-AC94-F2AC0BBFB6DD}"/>
              </a:ext>
            </a:extLst>
          </p:cNvPr>
          <p:cNvSpPr/>
          <p:nvPr/>
        </p:nvSpPr>
        <p:spPr>
          <a:xfrm>
            <a:off x="667536" y="4078014"/>
            <a:ext cx="3315885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21351E-4EAE-8D7F-33A0-21DFDB72E582}"/>
              </a:ext>
            </a:extLst>
          </p:cNvPr>
          <p:cNvSpPr txBox="1"/>
          <p:nvPr/>
        </p:nvSpPr>
        <p:spPr>
          <a:xfrm>
            <a:off x="5531099" y="894109"/>
            <a:ext cx="18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LinkedIn</a:t>
            </a:r>
          </a:p>
          <a:p>
            <a:r>
              <a:rPr lang="fr-FR" dirty="0"/>
              <a:t>Université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06A3F0E9-FD9A-0A4F-5851-49F3202222A8}"/>
              </a:ext>
            </a:extLst>
          </p:cNvPr>
          <p:cNvSpPr/>
          <p:nvPr/>
        </p:nvSpPr>
        <p:spPr>
          <a:xfrm>
            <a:off x="6998297" y="5740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23C2EA-9778-291F-C93A-64FFF2A16DD2}"/>
              </a:ext>
            </a:extLst>
          </p:cNvPr>
          <p:cNvSpPr txBox="1"/>
          <p:nvPr/>
        </p:nvSpPr>
        <p:spPr>
          <a:xfrm>
            <a:off x="9902283" y="2977376"/>
            <a:ext cx="126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PME</a:t>
            </a:r>
          </a:p>
          <a:p>
            <a:r>
              <a:rPr lang="fr-FR" sz="1400" dirty="0"/>
              <a:t>Classées</a:t>
            </a:r>
          </a:p>
          <a:p>
            <a:r>
              <a:rPr lang="fr-FR" sz="1400" dirty="0"/>
              <a:t>par nombre</a:t>
            </a:r>
          </a:p>
          <a:p>
            <a:r>
              <a:rPr lang="fr-FR" sz="1400" dirty="0"/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82431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B72B-F6E8-4D36-527C-AF68CC1AA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EB58A-0C61-F649-72C2-DFD60743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12" y="328976"/>
            <a:ext cx="4355639" cy="880767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Employés des PME</a:t>
            </a:r>
            <a:br>
              <a:rPr lang="fr-FR" b="0" dirty="0"/>
            </a:br>
            <a:r>
              <a:rPr lang="fr-FR" sz="27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 Université de Caen</a:t>
            </a:r>
            <a:endParaRPr lang="fr-FR" sz="2700" b="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3B00DB-B25F-CBD3-AE88-50D16329136C}"/>
              </a:ext>
            </a:extLst>
          </p:cNvPr>
          <p:cNvSpPr txBox="1"/>
          <p:nvPr/>
        </p:nvSpPr>
        <p:spPr>
          <a:xfrm>
            <a:off x="2223896" y="5708590"/>
            <a:ext cx="438873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 fontAlgn="auto"/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151 anciens élèves</a:t>
            </a: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Employés des PME Niveau 4 (effectif 201 à 500)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21 juin 2025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E5F6C1-FB13-758E-E849-2996171B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4AB5BB-EC87-FE37-FED1-AFA69A0A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5B71F-3CB5-380D-526A-8BE040EC4105}"/>
              </a:ext>
            </a:extLst>
          </p:cNvPr>
          <p:cNvSpPr/>
          <p:nvPr/>
        </p:nvSpPr>
        <p:spPr>
          <a:xfrm>
            <a:off x="667536" y="4078014"/>
            <a:ext cx="3315885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C0C66B-E002-7E53-690F-FE9474795F06}"/>
              </a:ext>
            </a:extLst>
          </p:cNvPr>
          <p:cNvSpPr txBox="1"/>
          <p:nvPr/>
        </p:nvSpPr>
        <p:spPr>
          <a:xfrm>
            <a:off x="5815579" y="756792"/>
            <a:ext cx="18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LinkedIn</a:t>
            </a:r>
          </a:p>
          <a:p>
            <a:r>
              <a:rPr lang="fr-FR" dirty="0"/>
              <a:t>Université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7CD0B243-5406-6378-F6D8-18008EF63643}"/>
              </a:ext>
            </a:extLst>
          </p:cNvPr>
          <p:cNvSpPr/>
          <p:nvPr/>
        </p:nvSpPr>
        <p:spPr>
          <a:xfrm>
            <a:off x="6998297" y="5740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8" descr="Une image contenant texte, capture d’écran, graphisme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8EB2D0A2-61D0-58EA-9560-3E850921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" y="1487874"/>
            <a:ext cx="7067034" cy="4083402"/>
          </a:xfrm>
          <a:ln w="28575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FFAC6F-A417-C836-783C-F7FE81393F78}"/>
              </a:ext>
            </a:extLst>
          </p:cNvPr>
          <p:cNvSpPr/>
          <p:nvPr/>
        </p:nvSpPr>
        <p:spPr>
          <a:xfrm>
            <a:off x="787113" y="4141589"/>
            <a:ext cx="3381255" cy="27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texte, reçu, capture d’écra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51363108-8B38-C4F2-0898-397F34F7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432" y="233824"/>
            <a:ext cx="2692032" cy="63903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3687A52-589E-F614-F1D3-FEFF4190B9FA}"/>
              </a:ext>
            </a:extLst>
          </p:cNvPr>
          <p:cNvSpPr txBox="1"/>
          <p:nvPr/>
        </p:nvSpPr>
        <p:spPr>
          <a:xfrm>
            <a:off x="10178448" y="952353"/>
            <a:ext cx="126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PME</a:t>
            </a:r>
          </a:p>
          <a:p>
            <a:r>
              <a:rPr lang="fr-FR" sz="1400" dirty="0"/>
              <a:t>Classées</a:t>
            </a:r>
          </a:p>
          <a:p>
            <a:r>
              <a:rPr lang="fr-FR" sz="1400" dirty="0"/>
              <a:t>par nombre</a:t>
            </a:r>
          </a:p>
          <a:p>
            <a:r>
              <a:rPr lang="fr-FR" sz="1400" dirty="0"/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286913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04B1-3B95-4F97-EBF1-AF56BE2D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36B4C-4EA9-E197-1F2D-926E3FE3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12" y="328976"/>
            <a:ext cx="4355639" cy="880767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Employés des PME</a:t>
            </a:r>
            <a:br>
              <a:rPr lang="fr-FR" b="0" dirty="0"/>
            </a:br>
            <a:r>
              <a:rPr lang="fr-FR" sz="27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 Université Le Havre</a:t>
            </a:r>
            <a:endParaRPr lang="fr-FR" sz="2700" b="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2683A0-78C8-6F32-8047-C503E9DC5065}"/>
              </a:ext>
            </a:extLst>
          </p:cNvPr>
          <p:cNvSpPr txBox="1"/>
          <p:nvPr/>
        </p:nvSpPr>
        <p:spPr>
          <a:xfrm>
            <a:off x="2331112" y="5567594"/>
            <a:ext cx="438873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57</a:t>
            </a:r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 anciens élèves</a:t>
            </a: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Employés des PME Niveau 4 (effectif 201 à 500)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21 juin 2025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7F5CE3-92F4-9DB5-1CC6-2BFA304C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97A480-7DE2-2208-6399-978A4648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37408C-4BCC-5848-426B-4B5C3AEAF020}"/>
              </a:ext>
            </a:extLst>
          </p:cNvPr>
          <p:cNvSpPr/>
          <p:nvPr/>
        </p:nvSpPr>
        <p:spPr>
          <a:xfrm>
            <a:off x="667536" y="4078014"/>
            <a:ext cx="3315885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7AAA59-374D-9110-352C-11BB81A306C7}"/>
              </a:ext>
            </a:extLst>
          </p:cNvPr>
          <p:cNvSpPr txBox="1"/>
          <p:nvPr/>
        </p:nvSpPr>
        <p:spPr>
          <a:xfrm>
            <a:off x="5815579" y="756792"/>
            <a:ext cx="18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LinkedIn</a:t>
            </a:r>
          </a:p>
          <a:p>
            <a:r>
              <a:rPr lang="fr-FR" dirty="0"/>
              <a:t>Université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21CCE708-AFE9-BE05-ACB1-4520C0E46334}"/>
              </a:ext>
            </a:extLst>
          </p:cNvPr>
          <p:cNvSpPr/>
          <p:nvPr/>
        </p:nvSpPr>
        <p:spPr>
          <a:xfrm>
            <a:off x="6998297" y="5740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52646-BA88-5A52-59B2-1ADDC596CFA5}"/>
              </a:ext>
            </a:extLst>
          </p:cNvPr>
          <p:cNvSpPr/>
          <p:nvPr/>
        </p:nvSpPr>
        <p:spPr>
          <a:xfrm>
            <a:off x="787113" y="4141589"/>
            <a:ext cx="3381255" cy="27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9" descr="Une image contenant texte, capture d’écran, Police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59FD9B6A-B507-DCD4-C4D9-72E72AA7F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223" y="1490862"/>
            <a:ext cx="7135520" cy="3902565"/>
          </a:xfrm>
          <a:ln w="28575">
            <a:solidFill>
              <a:schemeClr val="tx1"/>
            </a:solidFill>
          </a:ln>
        </p:spPr>
      </p:pic>
      <p:pic>
        <p:nvPicPr>
          <p:cNvPr id="13" name="Image 1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AEEA6400-BA50-F38A-0BD2-53228A74A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604" y="328976"/>
            <a:ext cx="2868999" cy="5933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556EE7E-14F2-BADD-FF7B-C1458578BB73}"/>
              </a:ext>
            </a:extLst>
          </p:cNvPr>
          <p:cNvSpPr txBox="1"/>
          <p:nvPr/>
        </p:nvSpPr>
        <p:spPr>
          <a:xfrm>
            <a:off x="9766267" y="2474893"/>
            <a:ext cx="126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PME</a:t>
            </a:r>
          </a:p>
          <a:p>
            <a:r>
              <a:rPr lang="fr-FR" sz="1400" dirty="0"/>
              <a:t>Classées</a:t>
            </a:r>
          </a:p>
          <a:p>
            <a:r>
              <a:rPr lang="fr-FR" sz="1400" dirty="0"/>
              <a:t>par nombre</a:t>
            </a:r>
          </a:p>
          <a:p>
            <a:r>
              <a:rPr lang="fr-FR" sz="1400" dirty="0"/>
              <a:t>Alumni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00EC2-14CA-C6E4-D80F-571C89F8C3CE}"/>
              </a:ext>
            </a:extLst>
          </p:cNvPr>
          <p:cNvSpPr/>
          <p:nvPr/>
        </p:nvSpPr>
        <p:spPr>
          <a:xfrm>
            <a:off x="684712" y="3951490"/>
            <a:ext cx="3661146" cy="33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9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3651D-4417-FE62-417A-27C46615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82219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EA0AA-5AA5-807E-7476-4D745442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03287"/>
            <a:ext cx="10653579" cy="4906073"/>
          </a:xfrm>
        </p:spPr>
        <p:txBody>
          <a:bodyPr/>
          <a:lstStyle/>
          <a:p>
            <a:r>
              <a:rPr lang="fr-FR" dirty="0"/>
              <a:t>Liste complète des PME à consulter sur le site </a:t>
            </a:r>
          </a:p>
          <a:p>
            <a:pPr lvl="1"/>
            <a:r>
              <a:rPr lang="fr-FR" dirty="0"/>
              <a:t>https://</a:t>
            </a:r>
            <a:r>
              <a:rPr lang="fr-FR" dirty="0" err="1"/>
              <a:t>www.doctoratspi-entreprises.com</a:t>
            </a:r>
            <a:endParaRPr lang="fr-FR" dirty="0"/>
          </a:p>
          <a:p>
            <a:r>
              <a:rPr lang="fr-FR" dirty="0"/>
              <a:t>Le Lecteur est invité à comparer avec d’autres régions.</a:t>
            </a:r>
          </a:p>
          <a:p>
            <a:r>
              <a:rPr lang="fr-FR" dirty="0"/>
              <a:t>Compléter la liste des PME </a:t>
            </a:r>
          </a:p>
          <a:p>
            <a:pPr lvl="1"/>
            <a:r>
              <a:rPr lang="fr-FR" dirty="0"/>
              <a:t>en s’appuyant sur les 4 filières d’activité majeure (</a:t>
            </a:r>
            <a:r>
              <a:rPr lang="fr-FR" dirty="0" err="1"/>
              <a:t>Cf.diapo</a:t>
            </a:r>
            <a:r>
              <a:rPr lang="fr-FR" dirty="0"/>
              <a:t> suivante) </a:t>
            </a:r>
          </a:p>
          <a:p>
            <a:pPr lvl="1"/>
            <a:r>
              <a:rPr lang="fr-FR" dirty="0"/>
              <a:t>avec l’aide des Lecteurs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ED623A-D39F-091A-F991-A4D5E4CA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007D4-837E-C450-AB6A-B0235CFA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93177-EF75-1E63-E4CD-5DF6E863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1" y="449052"/>
            <a:ext cx="5911913" cy="1132258"/>
          </a:xfrm>
        </p:spPr>
        <p:txBody>
          <a:bodyPr>
            <a:normAutofit/>
          </a:bodyPr>
          <a:lstStyle/>
          <a:p>
            <a:r>
              <a:rPr lang="fr-FR" sz="3200" b="0" dirty="0"/>
              <a:t>Compléter en s’appuyant </a:t>
            </a:r>
            <a:br>
              <a:rPr lang="fr-FR" sz="3200" b="0" dirty="0"/>
            </a:br>
            <a:r>
              <a:rPr lang="fr-FR" sz="2000" b="0" dirty="0"/>
              <a:t>sur les </a:t>
            </a:r>
            <a:r>
              <a:rPr lang="fr-FR" sz="2200" b="0" dirty="0"/>
              <a:t>filières d’excellence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2370A9-FC1B-B744-CEE8-B8937E94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6F017A-844C-B9B1-1EDE-0C4E6D5B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p:pic>
        <p:nvPicPr>
          <p:cNvPr id="10" name="Espace réservé du contenu 9" descr="Une image contenant capture d’écran, feu, cheminée, chaleur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1194CCCD-F2CE-5C1B-AD1A-64DD7192C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2137" y="1666926"/>
            <a:ext cx="8713647" cy="4592637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62A545-C0BB-1A8D-0173-2481315BF65B}"/>
              </a:ext>
            </a:extLst>
          </p:cNvPr>
          <p:cNvSpPr txBox="1"/>
          <p:nvPr/>
        </p:nvSpPr>
        <p:spPr>
          <a:xfrm>
            <a:off x="7111155" y="598437"/>
            <a:ext cx="316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Site Web</a:t>
            </a:r>
          </a:p>
          <a:p>
            <a:pPr algn="ctr"/>
            <a:r>
              <a:rPr lang="fr-FR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Choisir la Normandie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2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4BE8A-DB09-F462-C629-FB962A4B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0" dirty="0"/>
              <a:t>100 PME qui emploient des profils PhD</a:t>
            </a:r>
            <a:br>
              <a:rPr lang="fr-FR" sz="3200" b="0" dirty="0"/>
            </a:br>
            <a:r>
              <a:rPr lang="fr-FR" sz="2000" b="0" dirty="0"/>
              <a:t>PME avec siège social en Centre-Val de Loire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E8AA0-F484-07DA-42C9-E07AC1ED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site Web « PhD en entreprise » (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https://www.doctoratspi-entreprises.com</a:t>
            </a:r>
            <a:r>
              <a:rPr lang="fr-FR" dirty="0"/>
              <a:t>) publie en particulier les liens LinkedIn vers 2000 PME qui emploient des PhD, classées en région.</a:t>
            </a:r>
          </a:p>
          <a:p>
            <a:r>
              <a:rPr lang="fr-FR" dirty="0"/>
              <a:t>L’objectif est de montrer que de nombreuses PME emploient des PhD. Le Lecteur navigue à travers les liens, découvre les entreprises, les profils: une source riche d’informations et d’inspirations.</a:t>
            </a:r>
          </a:p>
          <a:p>
            <a:r>
              <a:rPr lang="fr-FR" dirty="0"/>
              <a:t>Cette présentation fait le focus sur la Région Normandie, avec 120 PME employant 330 profils PhD : il s’agit d’une première version.</a:t>
            </a:r>
          </a:p>
          <a:p>
            <a:r>
              <a:rPr lang="fr-FR" dirty="0"/>
              <a:t>Nous montrons aussi quels employés des 100 PME sont Anciens élèves des Universités de Caen, Rouen et le Havre.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FCFD3D-8354-B7B6-01D4-80CB3910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D376EA-98F1-0637-858C-92DDFE20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6545F-200C-F29D-00F4-754A4F04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231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094E1-203D-DAF4-D273-E5A70F8B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des 100 PME :</a:t>
            </a:r>
          </a:p>
          <a:p>
            <a:pPr lvl="1"/>
            <a:r>
              <a:rPr lang="fr-FR" dirty="0"/>
              <a:t>Méthode d’identification: annuaire LinkedIn</a:t>
            </a:r>
          </a:p>
          <a:p>
            <a:pPr lvl="1"/>
            <a:r>
              <a:rPr lang="fr-FR" dirty="0"/>
              <a:t>Taille, secteurs d’activité</a:t>
            </a:r>
          </a:p>
          <a:p>
            <a:r>
              <a:rPr lang="fr-FR" dirty="0"/>
              <a:t>Profils PhD des 100PME</a:t>
            </a:r>
          </a:p>
          <a:p>
            <a:pPr lvl="1"/>
            <a:r>
              <a:rPr lang="fr-FR" dirty="0"/>
              <a:t>Liens</a:t>
            </a:r>
          </a:p>
          <a:p>
            <a:pPr lvl="1"/>
            <a:r>
              <a:rPr lang="fr-FR" dirty="0"/>
              <a:t>Statistiques</a:t>
            </a:r>
          </a:p>
          <a:p>
            <a:pPr lvl="1"/>
            <a:r>
              <a:rPr lang="fr-FR" sz="1800" b="0" dirty="0"/>
              <a:t>PME avec 4 ou plus profils PhD</a:t>
            </a:r>
          </a:p>
          <a:p>
            <a:pPr lvl="1"/>
            <a:r>
              <a:rPr lang="fr-FR" dirty="0"/>
              <a:t>Profils PhD Alumni des Universités d’Orléans et Tours</a:t>
            </a:r>
          </a:p>
          <a:p>
            <a:pPr marL="228600" lvl="1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994B8A-02EA-3361-5C82-6554498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82F3A2-3737-5B2A-02F9-AD3E15A1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ECBB2-51AA-526C-903D-1AB128B5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10653578" cy="82821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0" dirty="0"/>
              <a:t>Identification des PME</a:t>
            </a:r>
            <a:br>
              <a:rPr lang="fr-FR" sz="3200" b="0" dirty="0"/>
            </a:br>
            <a:r>
              <a:rPr lang="fr-FR" sz="2200" b="0" dirty="0"/>
              <a:t>Démarche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40F3171-62BA-A52C-C8F7-6482AC581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712348"/>
              </p:ext>
            </p:extLst>
          </p:nvPr>
        </p:nvGraphicFramePr>
        <p:xfrm>
          <a:off x="1113575" y="3417130"/>
          <a:ext cx="3693816" cy="164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729">
                  <a:extLst>
                    <a:ext uri="{9D8B030D-6E8A-4147-A177-3AD203B41FA5}">
                      <a16:colId xmlns:a16="http://schemas.microsoft.com/office/drawing/2014/main" val="3646465261"/>
                    </a:ext>
                  </a:extLst>
                </a:gridCol>
                <a:gridCol w="1798087">
                  <a:extLst>
                    <a:ext uri="{9D8B030D-6E8A-4147-A177-3AD203B41FA5}">
                      <a16:colId xmlns:a16="http://schemas.microsoft.com/office/drawing/2014/main" val="4264216477"/>
                    </a:ext>
                  </a:extLst>
                </a:gridCol>
              </a:tblGrid>
              <a:tr h="3453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Liens vers PME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382131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201 à 500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63963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51 à 200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32272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11 à 50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8500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10370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 à 10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34000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4777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A827CED-47AA-F256-78E3-88CBF93E7089}"/>
              </a:ext>
            </a:extLst>
          </p:cNvPr>
          <p:cNvSpPr txBox="1"/>
          <p:nvPr/>
        </p:nvSpPr>
        <p:spPr>
          <a:xfrm>
            <a:off x="1113575" y="1486081"/>
            <a:ext cx="3693816" cy="178510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Annuaire LinkedIn</a:t>
            </a:r>
          </a:p>
          <a:p>
            <a:pPr algn="ctr"/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Entreprises: taille en effectif </a:t>
            </a:r>
            <a:r>
              <a:rPr lang="fr-FR" sz="1400" dirty="0" err="1"/>
              <a:t>inf</a:t>
            </a:r>
            <a:r>
              <a:rPr lang="fr-FR" sz="1400" dirty="0"/>
              <a:t> 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Localisation : Normandie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 Entreprise indique sur sa page LinkedIn qu’elle a une implantation dans la région.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Filtre secteurs d’activité (très précieux)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5E3FA4-A974-4C6B-1701-3A030E49F684}"/>
              </a:ext>
            </a:extLst>
          </p:cNvPr>
          <p:cNvSpPr txBox="1"/>
          <p:nvPr/>
        </p:nvSpPr>
        <p:spPr>
          <a:xfrm>
            <a:off x="5263080" y="1503182"/>
            <a:ext cx="5528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Nous identifions des PME en nous appuyant sur l’annuaire LinkedIn des Entreprises et en testant si elle emploie des profils PhD.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Nous ne considérons que des PME dont le </a:t>
            </a:r>
            <a:r>
              <a:rPr lang="fr-FR" sz="1400" b="1" dirty="0"/>
              <a:t>siège social est dans la région</a:t>
            </a:r>
            <a:r>
              <a:rPr lang="fr-FR" sz="1400" dirty="0"/>
              <a:t>. (Le siège social figure sur la page LinkedIn).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Nous balayons par taille et sélectionnons certains secteurs d’activité.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Nous sommes aidés par le fait que LinkedIn présente les résultats des requêtes en classant les entreprises par nombre d’abonnés qui est un bon indicateur de visibilité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Bien entendu, il nous est impossible d’être exhaustif compte tenu du nombre.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49C3F3-7AF2-0877-B712-C8656461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B1EB1-508F-9374-1705-0DC10323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D601F-6123-6DC3-49D4-7B680BE6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92854-4130-6CDB-C4F4-D0D4993F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1"/>
            <a:ext cx="10653578" cy="610204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100 PME par Taille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F03FB58-D706-E825-120D-42160CB87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958568"/>
              </p:ext>
            </p:extLst>
          </p:nvPr>
        </p:nvGraphicFramePr>
        <p:xfrm>
          <a:off x="2119420" y="1846907"/>
          <a:ext cx="3103327" cy="224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16">
                  <a:extLst>
                    <a:ext uri="{9D8B030D-6E8A-4147-A177-3AD203B41FA5}">
                      <a16:colId xmlns:a16="http://schemas.microsoft.com/office/drawing/2014/main" val="2883547717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2670079870"/>
                    </a:ext>
                  </a:extLst>
                </a:gridCol>
              </a:tblGrid>
              <a:tr h="56660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Effectifs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916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201 à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83174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51 à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644857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11 à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05400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 à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720416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99651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4353AAB-BF64-2C92-E752-EB027A6A0FE4}"/>
              </a:ext>
            </a:extLst>
          </p:cNvPr>
          <p:cNvSpPr txBox="1"/>
          <p:nvPr/>
        </p:nvSpPr>
        <p:spPr>
          <a:xfrm>
            <a:off x="6681457" y="2137410"/>
            <a:ext cx="357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PME de taille 1 à 10, employant des PhD sont les  plus difficiles à identifier compte tenu du nombre.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DA7ACC-85E2-C09C-A43C-7CD2302C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41A95E-6B35-3493-C7CD-3A407773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7C4B1-7A79-E727-D872-D9D50959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1"/>
            <a:ext cx="10653578" cy="976426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Profils LinkedIn PhD</a:t>
            </a:r>
            <a:br>
              <a:rPr lang="fr-FR" sz="3200" b="0" dirty="0"/>
            </a:br>
            <a:r>
              <a:rPr lang="fr-FR" sz="2000" b="0" dirty="0"/>
              <a:t>employés des PME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8C28970-7321-625E-88C1-5423657FF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03015"/>
              </p:ext>
            </p:extLst>
          </p:nvPr>
        </p:nvGraphicFramePr>
        <p:xfrm>
          <a:off x="2119420" y="3813822"/>
          <a:ext cx="795316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822">
                  <a:extLst>
                    <a:ext uri="{9D8B030D-6E8A-4147-A177-3AD203B41FA5}">
                      <a16:colId xmlns:a16="http://schemas.microsoft.com/office/drawing/2014/main" val="2883547717"/>
                    </a:ext>
                  </a:extLst>
                </a:gridCol>
                <a:gridCol w="1456505">
                  <a:extLst>
                    <a:ext uri="{9D8B030D-6E8A-4147-A177-3AD203B41FA5}">
                      <a16:colId xmlns:a16="http://schemas.microsoft.com/office/drawing/2014/main" val="2670079870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696316518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1763311740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660094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Taille PME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PME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Profils employés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Profils 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Ratio PhD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201 à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98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51 à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64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11 à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0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 à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372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996513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0A1139-ED5F-1319-D4F2-FD3876BD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F1F951-7BB3-676B-0FDF-4AE83B5D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E575438-8DED-FF04-B96A-E5C993B5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94809"/>
              </p:ext>
            </p:extLst>
          </p:nvPr>
        </p:nvGraphicFramePr>
        <p:xfrm>
          <a:off x="2119420" y="157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3397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09660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8336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Taille PME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Liens Employés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Liens PhD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15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 à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98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51 à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54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 à 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638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 à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100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327AD-61FF-77FC-1682-010720E9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02" y="297441"/>
            <a:ext cx="10653578" cy="7966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0" dirty="0"/>
              <a:t>Secteurs d’activité des PME (1/2)</a:t>
            </a:r>
            <a:br>
              <a:rPr lang="fr-FR" sz="3200" b="0" dirty="0"/>
            </a:br>
            <a:r>
              <a:rPr lang="fr-FR" sz="2200" b="0" dirty="0"/>
              <a:t>Secteurs d’activité avec plus de 2 PME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1D0E921-D557-C7FE-5EC3-E0C0BF78B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7652"/>
              </p:ext>
            </p:extLst>
          </p:nvPr>
        </p:nvGraphicFramePr>
        <p:xfrm>
          <a:off x="2354317" y="1231272"/>
          <a:ext cx="6378192" cy="507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267">
                  <a:extLst>
                    <a:ext uri="{9D8B030D-6E8A-4147-A177-3AD203B41FA5}">
                      <a16:colId xmlns:a16="http://schemas.microsoft.com/office/drawing/2014/main" val="2142680169"/>
                    </a:ext>
                  </a:extLst>
                </a:gridCol>
                <a:gridCol w="889925">
                  <a:extLst>
                    <a:ext uri="{9D8B030D-6E8A-4147-A177-3AD203B41FA5}">
                      <a16:colId xmlns:a16="http://schemas.microsoft.com/office/drawing/2014/main" val="4091540672"/>
                    </a:ext>
                  </a:extLst>
                </a:gridCol>
              </a:tblGrid>
              <a:tr h="31290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40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Recherche en biotechnologie 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334846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344154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Développement de logiciels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94022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Fabrication d’équipements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569343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Services de conseil en environnement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790803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Fabrication de machines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944306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Fabrication de produits pharmaceutiques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7246113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Services de recherche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503541"/>
                  </a:ext>
                </a:extLst>
              </a:tr>
              <a:tr h="310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94898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Fabrication de produits alimentaires et boissons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33241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Fabrication de produits chimiques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536819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Industrie pétrolière et gazière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861823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721319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Fabrication de composants pour l’industrie aéronautique et aérospatiale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077185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Sécurité informatique et des réseaux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317986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Technologie, information et 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871951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endParaRPr lang="fr-FR" sz="1400" u="none" dirty="0">
                        <a:latin typeface="Aptos Narrow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none" dirty="0">
                          <a:latin typeface="Aptos Narrow" panose="020B0004020202020204" pitchFamily="34" charset="0"/>
                        </a:rPr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517120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F07593-E7BD-F2FB-6E92-9617A58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B26485-2C32-13E7-DA82-72B6DDF0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1251-62D8-874B-7FE1-5A35B97C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BDA26-E1A3-EDA7-9B17-57F31DFE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6" y="304197"/>
            <a:ext cx="10653578" cy="820410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PME avec 4 ou plus profils PhD (1/2)</a:t>
            </a:r>
            <a:br>
              <a:rPr lang="fr-FR" sz="3200" b="0" dirty="0"/>
            </a:br>
            <a:r>
              <a:rPr lang="fr-FR" sz="1600" b="0" dirty="0"/>
              <a:t>classées par secteurs d’activité, en ordre alphabétique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1F7F2A3-ADF4-FB5E-B32B-D71DD6879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192933"/>
              </p:ext>
            </p:extLst>
          </p:nvPr>
        </p:nvGraphicFramePr>
        <p:xfrm>
          <a:off x="685076" y="1458232"/>
          <a:ext cx="10653712" cy="405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42">
                  <a:extLst>
                    <a:ext uri="{9D8B030D-6E8A-4147-A177-3AD203B41FA5}">
                      <a16:colId xmlns:a16="http://schemas.microsoft.com/office/drawing/2014/main" val="1149026729"/>
                    </a:ext>
                  </a:extLst>
                </a:gridCol>
                <a:gridCol w="4414360">
                  <a:extLst>
                    <a:ext uri="{9D8B030D-6E8A-4147-A177-3AD203B41FA5}">
                      <a16:colId xmlns:a16="http://schemas.microsoft.com/office/drawing/2014/main" val="3687379868"/>
                    </a:ext>
                  </a:extLst>
                </a:gridCol>
                <a:gridCol w="3920329">
                  <a:extLst>
                    <a:ext uri="{9D8B030D-6E8A-4147-A177-3AD203B41FA5}">
                      <a16:colId xmlns:a16="http://schemas.microsoft.com/office/drawing/2014/main" val="3828017640"/>
                    </a:ext>
                  </a:extLst>
                </a:gridCol>
                <a:gridCol w="1374981">
                  <a:extLst>
                    <a:ext uri="{9D8B030D-6E8A-4147-A177-3AD203B41FA5}">
                      <a16:colId xmlns:a16="http://schemas.microsoft.com/office/drawing/2014/main" val="2709927385"/>
                    </a:ext>
                  </a:extLst>
                </a:gridCol>
              </a:tblGrid>
              <a:tr h="515891">
                <a:tc>
                  <a:txBody>
                    <a:bodyPr/>
                    <a:lstStyle/>
                    <a:p>
                      <a:r>
                        <a:rPr lang="fr-FR" sz="1400" dirty="0"/>
                        <a:t>Taille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 page LinkedIn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Liens profils PhD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40480"/>
                  </a:ext>
                </a:extLst>
              </a:tr>
              <a:tr h="3463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CMN - Constructions Mécaniques de Normandie 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Construction navale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17255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CNPP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Enquêtes et sécurité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060369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KerNel Biomedical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21270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LABÉO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Études/recherche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225683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Aurora Sterilisation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498785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OptimHal-ProtecSom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918208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ARELIS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d’instruments de mesure et de contrôle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01123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ELDIM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machines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4802949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ACTALIA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alimentaires et boissons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694094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Nutriset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alimentaires et boissons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37061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exeol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chimiques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720842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SquairTech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chimiques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5702029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CA1D66-CA98-897A-4604-FA2B42B4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45D9C1-2CB6-C734-9B51-9816909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4F05-AA98-6629-BB7E-88411B3A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53AE5-267B-6821-6658-C2600BF6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6" y="304197"/>
            <a:ext cx="10653578" cy="820410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PME avec 4 ou plus profils PhD (2/2)</a:t>
            </a:r>
            <a:br>
              <a:rPr lang="fr-FR" sz="3200" b="0" dirty="0"/>
            </a:br>
            <a:r>
              <a:rPr lang="fr-FR" sz="1600" b="0" dirty="0"/>
              <a:t>classées par secteurs d’activité, en ordre alphabétique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A318835-99A4-7DA5-B050-E07A0FBCC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169163"/>
              </p:ext>
            </p:extLst>
          </p:nvPr>
        </p:nvGraphicFramePr>
        <p:xfrm>
          <a:off x="685076" y="1458232"/>
          <a:ext cx="10653712" cy="347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42">
                  <a:extLst>
                    <a:ext uri="{9D8B030D-6E8A-4147-A177-3AD203B41FA5}">
                      <a16:colId xmlns:a16="http://schemas.microsoft.com/office/drawing/2014/main" val="1149026729"/>
                    </a:ext>
                  </a:extLst>
                </a:gridCol>
                <a:gridCol w="4414360">
                  <a:extLst>
                    <a:ext uri="{9D8B030D-6E8A-4147-A177-3AD203B41FA5}">
                      <a16:colId xmlns:a16="http://schemas.microsoft.com/office/drawing/2014/main" val="3687379868"/>
                    </a:ext>
                  </a:extLst>
                </a:gridCol>
                <a:gridCol w="3920329">
                  <a:extLst>
                    <a:ext uri="{9D8B030D-6E8A-4147-A177-3AD203B41FA5}">
                      <a16:colId xmlns:a16="http://schemas.microsoft.com/office/drawing/2014/main" val="3828017640"/>
                    </a:ext>
                  </a:extLst>
                </a:gridCol>
                <a:gridCol w="1374981">
                  <a:extLst>
                    <a:ext uri="{9D8B030D-6E8A-4147-A177-3AD203B41FA5}">
                      <a16:colId xmlns:a16="http://schemas.microsoft.com/office/drawing/2014/main" val="2709927385"/>
                    </a:ext>
                  </a:extLst>
                </a:gridCol>
              </a:tblGrid>
              <a:tr h="515891">
                <a:tc>
                  <a:txBody>
                    <a:bodyPr/>
                    <a:lstStyle/>
                    <a:p>
                      <a:r>
                        <a:rPr lang="fr-FR" sz="1400" dirty="0"/>
                        <a:t>Taille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 page LinkedIn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Liens profils PhD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40480"/>
                  </a:ext>
                </a:extLst>
              </a:tr>
              <a:tr h="3463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mécanique ou industrielle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17255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Manoir France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Métallurgie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060369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IMV Technologies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21270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Affinisep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225683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Alpha 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498785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Agence de l'eau Seine-Normandie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918208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Holodiag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recherche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01123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Biolog-id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4802949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SINAY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694094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SYSNAV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Technologie, information et 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37061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228337-D8CA-D6A2-3146-1C3A2D5F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65B08-533D-93A6-5155-A6714A0E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39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956</Words>
  <Application>Microsoft Macintosh PowerPoint</Application>
  <PresentationFormat>Grand écran</PresentationFormat>
  <Paragraphs>286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-apple-system</vt:lpstr>
      <vt:lpstr>Aptos</vt:lpstr>
      <vt:lpstr>Aptos Narrow</vt:lpstr>
      <vt:lpstr>Arial</vt:lpstr>
      <vt:lpstr>Calibri</vt:lpstr>
      <vt:lpstr>Neue Haas Grotesk Text Pro</vt:lpstr>
      <vt:lpstr>VanillaVTI</vt:lpstr>
      <vt:lpstr>PME avec Profils PhD Normandie 120 exemples</vt:lpstr>
      <vt:lpstr>100 PME qui emploient des profils PhD PME avec siège social en Centre-Val de Loire</vt:lpstr>
      <vt:lpstr>Plan</vt:lpstr>
      <vt:lpstr>Identification des PME Démarche</vt:lpstr>
      <vt:lpstr>100 PME par Taille</vt:lpstr>
      <vt:lpstr>Profils LinkedIn PhD employés des PME</vt:lpstr>
      <vt:lpstr>Secteurs d’activité des PME (1/2) Secteurs d’activité avec plus de 2 PME</vt:lpstr>
      <vt:lpstr>PME avec 4 ou plus profils PhD (1/2) classées par secteurs d’activité, en ordre alphabétique</vt:lpstr>
      <vt:lpstr>PME avec 4 ou plus profils PhD (2/2) classées par secteurs d’activité, en ordre alphabétique</vt:lpstr>
      <vt:lpstr>Employés des PME Alumni Université de Rouen</vt:lpstr>
      <vt:lpstr>Employés des PME Alumni Université de Caen</vt:lpstr>
      <vt:lpstr>Employés des PME Alumni Université Le Havre</vt:lpstr>
      <vt:lpstr>Conclusion</vt:lpstr>
      <vt:lpstr>Compléter en s’appuyant  sur les filières d’excellence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Bamberger</dc:creator>
  <cp:lastModifiedBy>Alain Bamberger</cp:lastModifiedBy>
  <cp:revision>30</cp:revision>
  <dcterms:created xsi:type="dcterms:W3CDTF">2025-06-18T15:57:42Z</dcterms:created>
  <dcterms:modified xsi:type="dcterms:W3CDTF">2025-06-22T13:28:59Z</dcterms:modified>
</cp:coreProperties>
</file>