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66" r:id="rId3"/>
    <p:sldId id="267" r:id="rId4"/>
    <p:sldId id="265" r:id="rId5"/>
    <p:sldId id="268" r:id="rId6"/>
    <p:sldId id="257" r:id="rId7"/>
    <p:sldId id="258" r:id="rId8"/>
    <p:sldId id="259" r:id="rId9"/>
    <p:sldId id="260" r:id="rId10"/>
    <p:sldId id="264" r:id="rId11"/>
    <p:sldId id="261" r:id="rId12"/>
    <p:sldId id="262" r:id="rId13"/>
    <p:sldId id="269" r:id="rId14"/>
    <p:sldId id="27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26"/>
    <p:restoredTop sz="94694"/>
  </p:normalViewPr>
  <p:slideViewPr>
    <p:cSldViewPr snapToGrid="0">
      <p:cViewPr varScale="1">
        <p:scale>
          <a:sx n="121" d="100"/>
          <a:sy n="121" d="100"/>
        </p:scale>
        <p:origin x="11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E91C4-03C7-6E42-8E82-DDA18F812658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68F79-2561-5C4F-BDD0-137ADADA23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765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2977-7FF2-EA43-9C44-5F96C7BD1040}" type="datetime1">
              <a:rPr lang="fr-FR" smtClean="0"/>
              <a:t>21/06/2025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15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6E56-1307-1A46-8C5A-2A0229543DB0}" type="datetime1">
              <a:rPr lang="fr-FR" smtClean="0"/>
              <a:t>21/06/2025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6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10AE-3880-F54C-8B4B-6714861F067F}" type="datetime1">
              <a:rPr lang="fr-FR" smtClean="0"/>
              <a:t>21/06/2025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1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5990-FCE8-C242-860A-937316E2B782}" type="datetime1">
              <a:rPr lang="fr-FR" smtClean="0"/>
              <a:t>21/06/2025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1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FA301-5BA7-DE42-8320-19A0A908B65D}" type="datetime1">
              <a:rPr lang="fr-FR" smtClean="0"/>
              <a:t>21/06/2025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05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C4E12-DFE7-0546-B23F-AB7631776259}" type="datetime1">
              <a:rPr lang="fr-FR" smtClean="0"/>
              <a:t>21/06/2025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7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12057-9E9A-D447-9AED-AC16714D0BBE}" type="datetime1">
              <a:rPr lang="fr-FR" smtClean="0"/>
              <a:t>21/06/2025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0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7FDB0-01FF-E542-BF43-E0CA6596E8F8}" type="datetime1">
              <a:rPr lang="fr-FR" smtClean="0"/>
              <a:t>21/06/2025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49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9201-E8FC-0C4B-B5B7-69E751167942}" type="datetime1">
              <a:rPr lang="fr-FR" smtClean="0"/>
              <a:t>21/06/2025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1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12E8-EF91-F142-AE3C-22F8FAFE97FE}" type="datetime1">
              <a:rPr lang="fr-FR" smtClean="0"/>
              <a:t>21/06/2025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1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47E9-65CA-934B-92A8-8E37D3BD0680}" type="datetime1">
              <a:rPr lang="fr-FR" smtClean="0"/>
              <a:t>21/06/2025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67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7C7135B-353F-EF4C-ADAB-BF584BBB90F9}" type="datetime1">
              <a:rPr lang="fr-FR" smtClean="0"/>
              <a:t>21/06/2025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6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search/results/people/?currentCompany=%5B%22100834599%22%2C%2210087322%22%2C%22101788533%22%2C%2210188976%22%2C%22104249513%22%2C%2210444014%22%2C%2210450349%22%2C%2210466662%22%2C%2210573431%22%2C%2210579668%22%2C%2210634280%22%2C%2210781139%22%2C%2210848718%22%2C%2210935522%22%2C%2211016183%22%2C%2211059400%22%2C%2211104102%22%2C%2211116966%22%2C%2211166385%22%2C%2211207399%22%2C%2211273769%22%2C%2211304917%22%2C%2211380256%22%2C%2211691561%22%2C%221290023%22%2C%221295958%22%2C%2213668542%22%2C%2213973943%22%2C%221492876%22%2C%221504210%22%2C%22156215%22%2C%2216209879%22%2C%2218152652%22%2C%2218318088%22%2C%2219009285%22%2C%2219071873%22%2C%2219144027%22%2C%221935108%22%2C%221975671%22%2C%222170525%22%2C%222357113%22%2C%222421879%22%2C%2225055546%22%2C%2225258500%22%2C%2225411684%22%2C%2225438652%22%2C%2225538633%22%2C%22257074%22%2C%2225831891%22%2C%2225845209%22%2C%2225972362%22%2C%2226061639%22%2C%2226304023%22%2C%2227199653%22%2C%2228623848%22%2C%223112650%22%2C%223206945%22%2C%223232240%22%2C%223308775%22%2C%223490428%22%2C%223771898%22%2C%2240925524%22%2C%2242742404%22%2C%2242920631%22%2C%2245155585%22%2C%2245565438%22%2C%2247272272%22%2C%225049140%22%2C%225071072%22%2C%225128649%22%2C%2253436811%22%2C%225350496%22%2C%2266952%22%2C%2267908335%22%2C%22708250%22%2C%227109607%22%2C%2271645619%22%2C%22730749%22%2C%2275065041%22%2C%2275390095%22%2C%2277012824%22%2C%2278317018%22%2C%2279900771%22%2C%228067089%22%2C%2280718229%22%2C%2281693071%22%2C%22860643%22%2C%2286294682%22%2C%228843456%22%2C%22919502%22%2C%229198181%22%2C%22928613%22%2C%229332118%22%2C%229475524%22%2C%2295972515%22%2C%2296057513%22%2C%2298565%22%2C%2298569912%22%2C%2299480385%22%2C%22999722%22%5D&amp;keywords=%22PhD%22%20OR%20%22Ph.D%22%20OR%20%22Doctorant%22%20OR%20%22Doctorante%22&amp;origin=FACETED_SEARCH&amp;schoolFilter=%5B%2219143575%22%5D&amp;sid=oYU" TargetMode="External"/><Relationship Id="rId3" Type="http://schemas.openxmlformats.org/officeDocument/2006/relationships/hyperlink" Target="https://www.linkedin.com/search/results/people/?currentCompany=%5B%2211166385%22%2C%2211380256%22%2C%229475524%22%2C%223232240%22%2C%2266952%22%2C%221504210%22%2C%2298565%22%2C%2240925524%22%2C%221295958%22%2C%228067089%22%2C%22919502%22%2C%222170525%22%2C%22156215%22%2C%223490428%22%2C%225350496%22%2C%2211016183%22%2C%2216209879%22%2C%2211304917%22%2C%2225538633%22%2C%229332118%22%2C%22860643%22%2C%223771898%22%2C%225128649%22%2C%2267908335%22%2C%22100834599%22%2C%2210087322%22%2C%22101788533%22%2C%2210188976%22%2C%22104249513%22%2C%2210444014%22%2C%2210450349%22%2C%2210466662%22%2C%2210573431%22%2C%2210579668%22%2C%2210634280%22%2C%2210781139%22%2C%2210848718%22%2C%2210935522%22%2C%2211059400%22%2C%2211104102%22%2C%2211116966%22%2C%2211207399%22%2C%2211273769%22%2C%2211691561%22%2C%221290023%22%2C%2213668542%22%2C%2213973943%22%2C%221492876%22%2C%2218152652%22%2C%2218318088%22%2C%2219009285%22%2C%2219071873%22%2C%2219144027%22%2C%221935108%22%2C%221975671%22%2C%222357113%22%2C%222421879%22%2C%2225055546%22%2C%2225258500%22%2C%2225411684%22%2C%2225438652%22%2C%22257074%22%2C%2225831891%22%2C%2225845209%22%2C%2225972362%22%2C%2226061639%22%2C%2226304023%22%2C%2227199653%22%2C%2228623848%22%2C%223112650%22%2C%223206945%22%2C%223308775%22%2C%2242742404%22%2C%2242920631%22%2C%2245155585%22%2C%2245565438%22%2C%2247272272%22%2C%225049140%22%2C%225071072%22%2C%2253436811%22%2C%22708250%22%2C%227109607%22%2C%2271645619%22%2C%22730749%22%2C%2275065041%22%2C%2275390095%22%2C%2277012824%22%2C%2278317018%22%2C%2279900771%22%2C%2280718229%22%2C%2281693071%22%2C%2286294682%22%2C%228843456%22%2C%229198181%22%2C%22928613%22%2C%2295972515%22%2C%2296057513%22%2C%2298569912%22%2C%2299480385%22%2C%22999722%22%5D&amp;keywords=%22%22&amp;origin=FACETED_SEARCH&amp;schoolFilter=%5B%2215092698%22%5D&amp;sid=4(%2C" TargetMode="External"/><Relationship Id="rId7" Type="http://schemas.openxmlformats.org/officeDocument/2006/relationships/hyperlink" Target="https://www.linkedin.com/search/results/people/?currentCompany=%5B%22100834599%22%2C%2210087322%22%2C%22101788533%22%2C%2210188976%22%2C%22104249513%22%2C%2210444014%22%2C%2210450349%22%2C%2210466662%22%2C%2210573431%22%2C%2210579668%22%2C%2210634280%22%2C%2210781139%22%2C%2210848718%22%2C%2210935522%22%2C%2211016183%22%2C%2211059400%22%2C%2211104102%22%2C%2211116966%22%2C%2211166385%22%2C%2211207399%22%2C%2211273769%22%2C%2211304917%22%2C%2211380256%22%2C%2211691561%22%2C%221290023%22%2C%221295958%22%2C%2213668542%22%2C%2213973943%22%2C%221492876%22%2C%221504210%22%2C%22156215%22%2C%2216209879%22%2C%2218152652%22%2C%2218318088%22%2C%2219009285%22%2C%2219071873%22%2C%2219144027%22%2C%221935108%22%2C%221975671%22%2C%222170525%22%2C%222357113%22%2C%222421879%22%2C%2225055546%22%2C%2225258500%22%2C%2225411684%22%2C%2225438652%22%2C%2225538633%22%2C%22257074%22%2C%2225831891%22%2C%2225845209%22%2C%2225972362%22%2C%2226061639%22%2C%2226304023%22%2C%2227199653%22%2C%2228623848%22%2C%223112650%22%2C%223206945%22%2C%223232240%22%2C%223308775%22%2C%223490428%22%2C%223771898%22%2C%2240925524%22%2C%2242742404%22%2C%2242920631%22%2C%2245155585%22%2C%2245565438%22%2C%2247272272%22%2C%225049140%22%2C%225071072%22%2C%225128649%22%2C%2253436811%22%2C%225350496%22%2C%2266952%22%2C%2267908335%22%2C%22708250%22%2C%227109607%22%2C%2271645619%22%2C%22730749%22%2C%2275065041%22%2C%2275390095%22%2C%2277012824%22%2C%2278317018%22%2C%2279900771%22%2C%228067089%22%2C%2280718229%22%2C%2281693071%22%2C%22860643%22%2C%2286294682%22%2C%228843456%22%2C%22919502%22%2C%229198181%22%2C%22928613%22%2C%229332118%22%2C%229475524%22%2C%2295972515%22%2C%2296057513%22%2C%2298565%22%2C%2298569912%22%2C%2299480385%22%2C%22999722%22%5D&amp;keywords=%22PhD%22%20OR%20%22Ph.D%22%20OR%20%22Doctorant%22%20OR%20%22Doctorante%22&amp;origin=FACETED_SEARCH&amp;schoolFilter=%5B%22267162%22%5D&amp;sid=2Ft" TargetMode="External"/><Relationship Id="rId2" Type="http://schemas.openxmlformats.org/officeDocument/2006/relationships/hyperlink" Target="https://www.linkedin.com/search/results/people/?currentCompany=%5B%2211166385%22%2C%2211380256%22%2C%229475524%22%2C%223232240%22%2C%2266952%22%2C%221504210%22%2C%2298565%22%2C%2240925524%22%2C%221295958%22%2C%228067089%22%2C%22919502%22%2C%222170525%22%2C%22156215%22%2C%223490428%22%2C%225350496%22%2C%2211016183%22%2C%2216209879%22%2C%2211304917%22%2C%2225538633%22%2C%229332118%22%2C%22860643%22%2C%223771898%22%2C%225128649%22%2C%2267908335%22%2C%22100834599%22%2C%2210087322%22%2C%22101788533%22%2C%2210188976%22%2C%22104249513%22%2C%2210444014%22%2C%2210450349%22%2C%2210466662%22%2C%2210573431%22%2C%2210579668%22%2C%2210634280%22%2C%2210781139%22%2C%2210848718%22%2C%2210935522%22%2C%2211059400%22%2C%2211104102%22%2C%2211116966%22%2C%2211207399%22%2C%2211273769%22%2C%2211691561%22%2C%221290023%22%2C%2213668542%22%2C%2213973943%22%2C%221492876%22%2C%2218152652%22%2C%2218318088%22%2C%2219009285%22%2C%2219071873%22%2C%2219144027%22%2C%221935108%22%2C%221975671%22%2C%222357113%22%2C%222421879%22%2C%2225055546%22%2C%2225258500%22%2C%2225411684%22%2C%2225438652%22%2C%22257074%22%2C%2225831891%22%2C%2225845209%22%2C%2225972362%22%2C%2226061639%22%2C%2226304023%22%2C%2227199653%22%2C%2228623848%22%2C%223112650%22%2C%223206945%22%2C%223308775%22%2C%2242742404%22%2C%2242920631%22%2C%2245155585%22%2C%2245565438%22%2C%2247272272%22%2C%225049140%22%2C%225071072%22%2C%2253436811%22%2C%22708250%22%2C%227109607%22%2C%2271645619%22%2C%22730749%22%2C%2275065041%22%2C%2275390095%22%2C%2277012824%22%2C%2278317018%22%2C%2279900771%22%2C%2280718229%22%2C%2281693071%22%2C%2286294682%22%2C%228843456%22%2C%229198181%22%2C%22928613%22%2C%2295972515%22%2C%2296057513%22%2C%2298569912%22%2C%2299480385%22%2C%22999722%22%5D&amp;keywords=%22%22&amp;origin=FACETED_SEARCH&amp;sid=E%2Cp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linkedin.com/search/results/people/?currentCompany=%5B%22100834599%22%2C%2210087322%22%2C%22101788533%22%2C%2210188976%22%2C%22104249513%22%2C%2210444014%22%2C%2210450349%22%2C%2210466662%22%2C%2210573431%22%2C%2210579668%22%2C%2210634280%22%2C%2210781139%22%2C%2210848718%22%2C%2210935522%22%2C%2211016183%22%2C%2211059400%22%2C%2211104102%22%2C%2211116966%22%2C%2211166385%22%2C%2211207399%22%2C%2211273769%22%2C%2211304917%22%2C%2211380256%22%2C%2211691561%22%2C%221290023%22%2C%221295958%22%2C%2213668542%22%2C%2213973943%22%2C%221492876%22%2C%221504210%22%2C%22156215%22%2C%2216209879%22%2C%2218152652%22%2C%2218318088%22%2C%2219009285%22%2C%2219071873%22%2C%2219144027%22%2C%221935108%22%2C%221975671%22%2C%222170525%22%2C%222357113%22%2C%222421879%22%2C%2225055546%22%2C%2225258500%22%2C%2225411684%22%2C%2225438652%22%2C%2225538633%22%2C%22257074%22%2C%2225831891%22%2C%2225845209%22%2C%2225972362%22%2C%2226061639%22%2C%2226304023%22%2C%2227199653%22%2C%2228623848%22%2C%223112650%22%2C%223206945%22%2C%223232240%22%2C%223308775%22%2C%223490428%22%2C%223771898%22%2C%2240925524%22%2C%2242742404%22%2C%2242920631%22%2C%2245155585%22%2C%2245565438%22%2C%2247272272%22%2C%225049140%22%2C%225071072%22%2C%225128649%22%2C%2253436811%22%2C%225350496%22%2C%2266952%22%2C%2267908335%22%2C%22708250%22%2C%227109607%22%2C%2271645619%22%2C%22730749%22%2C%2275065041%22%2C%2275390095%22%2C%2277012824%22%2C%2278317018%22%2C%2279900771%22%2C%228067089%22%2C%2280718229%22%2C%2281693071%22%2C%22860643%22%2C%2286294682%22%2C%228843456%22%2C%22919502%22%2C%229198181%22%2C%22928613%22%2C%229332118%22%2C%229475524%22%2C%2295972515%22%2C%2296057513%22%2C%2298565%22%2C%2298569912%22%2C%2299480385%22%2C%22999722%22%5D&amp;keywords=%22PhD%22%20OR%20%22Ph.D%22%20OR%20%22Doctorant%22%20OR%20%22Doctorante%22&amp;origin=FACETED_SEARCH&amp;schoolFilter=%5B%2215092698%22%5D&amp;sid=Hgu" TargetMode="External"/><Relationship Id="rId5" Type="http://schemas.openxmlformats.org/officeDocument/2006/relationships/hyperlink" Target="https://www.linkedin.com/search/results/people/?currentCompany=%5B%2211166385%22%2C%2211380256%22%2C%229475524%22%2C%223232240%22%2C%2266952%22%2C%221504210%22%2C%2298565%22%2C%2240925524%22%2C%221295958%22%2C%228067089%22%2C%22919502%22%2C%222170525%22%2C%22156215%22%2C%223490428%22%2C%225350496%22%2C%2211016183%22%2C%2216209879%22%2C%2211304917%22%2C%2225538633%22%2C%229332118%22%2C%22860643%22%2C%223771898%22%2C%225128649%22%2C%2267908335%22%2C%22100834599%22%2C%2210087322%22%2C%22101788533%22%2C%2210188976%22%2C%22104249513%22%2C%2210444014%22%2C%2210450349%22%2C%2210466662%22%2C%2210573431%22%2C%2210579668%22%2C%2210634280%22%2C%2210781139%22%2C%2210848718%22%2C%2210935522%22%2C%2211059400%22%2C%2211104102%22%2C%2211116966%22%2C%2211207399%22%2C%2211273769%22%2C%2211691561%22%2C%221290023%22%2C%2213668542%22%2C%2213973943%22%2C%221492876%22%2C%2218152652%22%2C%2218318088%22%2C%2219009285%22%2C%2219071873%22%2C%2219144027%22%2C%221935108%22%2C%221975671%22%2C%222357113%22%2C%222421879%22%2C%2225055546%22%2C%2225258500%22%2C%2225411684%22%2C%2225438652%22%2C%22257074%22%2C%2225831891%22%2C%2225845209%22%2C%2225972362%22%2C%2226061639%22%2C%2226304023%22%2C%2227199653%22%2C%2228623848%22%2C%223112650%22%2C%223206945%22%2C%223308775%22%2C%2242742404%22%2C%2242920631%22%2C%2245155585%22%2C%2245565438%22%2C%2247272272%22%2C%225049140%22%2C%225071072%22%2C%2253436811%22%2C%22708250%22%2C%227109607%22%2C%2271645619%22%2C%22730749%22%2C%2275065041%22%2C%2275390095%22%2C%2277012824%22%2C%2278317018%22%2C%2279900771%22%2C%2280718229%22%2C%2281693071%22%2C%2286294682%22%2C%228843456%22%2C%229198181%22%2C%22928613%22%2C%2295972515%22%2C%2296057513%22%2C%2298569912%22%2C%2299480385%22%2C%22999722%22%5D&amp;keywords=%22PhD%22%20OR%20%22Ph.D%22%20OR%20%22Doctorant%22%20OR%20%22Doctorante%22&amp;origin=GLOBAL_SEARCH_HEADER&amp;sid=iHz" TargetMode="External"/><Relationship Id="rId10" Type="http://schemas.openxmlformats.org/officeDocument/2006/relationships/hyperlink" Target="https://www.linkedin.com/search/results/people/?currentCompany=%5B%22100834599%22%2C%2210087322%22%2C%22101788533%22%2C%2210188976%22%2C%22104249513%22%2C%2210444014%22%2C%2210450349%22%2C%2210466662%22%2C%2210573431%22%2C%2210579668%22%2C%2210634280%22%2C%2210781139%22%2C%2210848718%22%2C%2210935522%22%2C%2211016183%22%2C%2211059400%22%2C%2211104102%22%2C%2211116966%22%2C%2211166385%22%2C%2211207399%22%2C%2211273769%22%2C%2211304917%22%2C%2211380256%22%2C%2211691561%22%2C%221290023%22%2C%221295958%22%2C%2213668542%22%2C%2213973943%22%2C%221492876%22%2C%221504210%22%2C%22156215%22%2C%2216209879%22%2C%2218152652%22%2C%2218318088%22%2C%2219009285%22%2C%2219071873%22%2C%2219144027%22%2C%221935108%22%2C%221975671%22%2C%222170525%22%2C%222357113%22%2C%222421879%22%2C%2225055546%22%2C%2225258500%22%2C%2225411684%22%2C%2225438652%22%2C%2225538633%22%2C%22257074%22%2C%2225831891%22%2C%2225845209%22%2C%2225972362%22%2C%2226061639%22%2C%2226304023%22%2C%2227199653%22%2C%2228623848%22%2C%223112650%22%2C%223206945%22%2C%223232240%22%2C%223308775%22%2C%223490428%22%2C%223771898%22%2C%2240925524%22%2C%2242742404%22%2C%2242920631%22%2C%2245155585%22%2C%2245565438%22%2C%2247272272%22%2C%225049140%22%2C%225071072%22%2C%225128649%22%2C%2253436811%22%2C%225350496%22%2C%2266952%22%2C%2267908335%22%2C%22708250%22%2C%227109607%22%2C%2271645619%22%2C%22730749%22%2C%2275065041%22%2C%2275390095%22%2C%2277012824%22%2C%2278317018%22%2C%2279900771%22%2C%228067089%22%2C%2280718229%22%2C%2281693071%22%2C%22860643%22%2C%2286294682%22%2C%228843456%22%2C%22919502%22%2C%229198181%22%2C%22928613%22%2C%229332118%22%2C%229475524%22%2C%2295972515%22%2C%2296057513%22%2C%2298565%22%2C%2298569912%22%2C%2299480385%22%2C%22999722%22%5D&amp;keywords=%22PhD%22%20OR%20%22Ph.D%22%20OR%20%22Doctorant%22%20OR%20%22Doctorante%22&amp;origin=FACETED_SEARCH&amp;schoolFilter=%5B%22108544%22%2C%2247886%22%2C%225059250%22%2C%2215250261%22%2C%225272314%22%2C%2218863041%22%2C%2215094133%22%2C%2215097682%22%2C%2215250774%22%2C%2271735%22%2C%22962826%22%2C%222590455%22%5D&amp;sid=M-j" TargetMode="External"/><Relationship Id="rId4" Type="http://schemas.openxmlformats.org/officeDocument/2006/relationships/hyperlink" Target="https://www.linkedin.com/search/results/people/?currentCompany=%5B%2211166385%22%2C%2211380256%22%2C%229475524%22%2C%223232240%22%2C%2266952%22%2C%221504210%22%2C%2298565%22%2C%2240925524%22%2C%221295958%22%2C%228067089%22%2C%22919502%22%2C%222170525%22%2C%22156215%22%2C%223490428%22%2C%225350496%22%2C%2211016183%22%2C%2216209879%22%2C%2211304917%22%2C%2225538633%22%2C%229332118%22%2C%22860643%22%2C%223771898%22%2C%225128649%22%2C%2267908335%22%2C%22100834599%22%2C%2210087322%22%2C%22101788533%22%2C%2210188976%22%2C%22104249513%22%2C%2210444014%22%2C%2210450349%22%2C%2210466662%22%2C%2210573431%22%2C%2210579668%22%2C%2210634280%22%2C%2210781139%22%2C%2210848718%22%2C%2210935522%22%2C%2211059400%22%2C%2211104102%22%2C%2211116966%22%2C%2211207399%22%2C%2211273769%22%2C%2211691561%22%2C%221290023%22%2C%2213668542%22%2C%2213973943%22%2C%221492876%22%2C%2218152652%22%2C%2218318088%22%2C%2219009285%22%2C%2219071873%22%2C%2219144027%22%2C%221935108%22%2C%221975671%22%2C%222357113%22%2C%222421879%22%2C%2225055546%22%2C%2225258500%22%2C%2225411684%22%2C%2225438652%22%2C%22257074%22%2C%2225831891%22%2C%2225845209%22%2C%2225972362%22%2C%2226061639%22%2C%2226304023%22%2C%2227199653%22%2C%2228623848%22%2C%223112650%22%2C%223206945%22%2C%223308775%22%2C%2242742404%22%2C%2242920631%22%2C%2245155585%22%2C%2245565438%22%2C%2247272272%22%2C%225049140%22%2C%225071072%22%2C%2253436811%22%2C%22708250%22%2C%227109607%22%2C%2271645619%22%2C%22730749%22%2C%2275065041%22%2C%2275390095%22%2C%2277012824%22%2C%2278317018%22%2C%2279900771%22%2C%2280718229%22%2C%2281693071%22%2C%2286294682%22%2C%228843456%22%2C%229198181%22%2C%22928613%22%2C%2295972515%22%2C%2296057513%22%2C%2298569912%22%2C%2299480385%22%2C%22999722%22%5D&amp;keywords=%22%22&amp;origin=FACETED_SEARCH&amp;schoolFilter=%5B%22267162%22%5D&amp;sid=E4Y" TargetMode="External"/><Relationship Id="rId9" Type="http://schemas.openxmlformats.org/officeDocument/2006/relationships/hyperlink" Target="https://www.linkedin.com/search/results/people/?currentCompany=%5B%22100834599%22%2C%2210087322%22%2C%22101788533%22%2C%2210188976%22%2C%22104249513%22%2C%2210444014%22%2C%2210450349%22%2C%2210466662%22%2C%2210573431%22%2C%2210579668%22%2C%2210634280%22%2C%2210781139%22%2C%2210848718%22%2C%2210935522%22%2C%2211016183%22%2C%2211059400%22%2C%2211104102%22%2C%2211116966%22%2C%2211166385%22%2C%2211207399%22%2C%2211273769%22%2C%2211304917%22%2C%2211380256%22%2C%2211691561%22%2C%221290023%22%2C%221295958%22%2C%2213668542%22%2C%2213973943%22%2C%221492876%22%2C%221504210%22%2C%22156215%22%2C%2216209879%22%2C%2218152652%22%2C%2218318088%22%2C%2219009285%22%2C%2219071873%22%2C%2219144027%22%2C%221935108%22%2C%221975671%22%2C%222170525%22%2C%222357113%22%2C%222421879%22%2C%2225055546%22%2C%2225258500%22%2C%2225411684%22%2C%2225438652%22%2C%2225538633%22%2C%22257074%22%2C%2225831891%22%2C%2225845209%22%2C%2225972362%22%2C%2226061639%22%2C%2226304023%22%2C%2227199653%22%2C%2228623848%22%2C%223112650%22%2C%223206945%22%2C%223232240%22%2C%223308775%22%2C%223490428%22%2C%223771898%22%2C%2240925524%22%2C%2242742404%22%2C%2242920631%22%2C%2245155585%22%2C%2245565438%22%2C%2247272272%22%2C%225049140%22%2C%225071072%22%2C%225128649%22%2C%2253436811%22%2C%225350496%22%2C%2266952%22%2C%2267908335%22%2C%22708250%22%2C%227109607%22%2C%2271645619%22%2C%22730749%22%2C%2275065041%22%2C%2275390095%22%2C%2277012824%22%2C%2278317018%22%2C%2279900771%22%2C%228067089%22%2C%2280718229%22%2C%2281693071%22%2C%22860643%22%2C%2286294682%22%2C%228843456%22%2C%22919502%22%2C%229198181%22%2C%22928613%22%2C%229332118%22%2C%229475524%22%2C%2295972515%22%2C%2296057513%22%2C%2298565%22%2C%2298569912%22%2C%2299480385%22%2C%22999722%22%5D&amp;keywords=%22PhD%22%20OR%20%22Ph.D%22%20OR%20%22Doctorant%22%20OR%20%22Doctorante%22&amp;origin=FACETED_SEARCH&amp;schoolFilter=%5B%22963638%22%5D&amp;sid=vqB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linkedin.com/school/universite-de-tours/people/?facetCurrentCompany=11166385%2C78317018%2C45565438%2C11273769%2C25438652%2C7109607%2C10848718%2C13668542%2C95972515%2C25845209%2C1290023%2C47272272%2C10087322%2C708250%2C27199653%2C257074%2C67908335%2C9198181%2C10781139%2C19009285%2C1295958%2C2357113%2C26304023%2C11304917%2C8843456%2C11691561%2C10450349%2C25055546%2C99480385%2C919502%2C26061639%2C66952%2C18318088%2C860643%2C101788533%2C11016183%2C5350496%2C11207399%2C100834599%2C9475524%2C53436811%2C10466662%2C80718229%2C25258500%2C28623848%2C75390095%2C11059400%2C2170525%2C25831891%2C10634280%2C45155585%2C42920631%2C25411684%2C10444014%2C42742404%2C3490428%2C3771898%2C928613%2C5071072%2C16209879%2C9332118%2C11380256%2C5049140%2C10579668%2C1935108%2C1504210%2C156215%2C1975671%2C3232240%2C19071873%2C11116966%2C25972362%2C98565%2C1492876%2C3206945%2C8067089%2C25538633%2C86294682%2C5128649%2C999722%2C10188976%2C10573431%2C77012824%2C13973943%2C104249513%2C81693071%2C2421879%2C18152652%2C11104102%2C40925524%2C75065041%2C71645619%2C79900771%2C19144027%2C98569912%2C3112650%2C730749%2C96057513%2C3308775%2C1093552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linkedin.com/school/universite-orleans/people/?facetCurrentCompany=11166385%2C78317018%2C45565438%2C11273769%2C25438652%2C7109607%2C10848718%2C13668542%2C95972515%2C25845209%2C1290023%2C47272272%2C10087322%2C708250%2C27199653%2C257074%2C67908335%2C9198181%2C10781139%2C19009285%2C1295958%2C2357113%2C26304023%2C11304917%2C8843456%2C11691561%2C10450349%2C25055546%2C99480385%2C919502%2C26061639%2C66952%2C18318088%2C860643%2C101788533%2C11016183%2C5350496%2C11207399%2C100834599%2C9475524%2C53436811%2C10466662%2C80718229%2C25258500%2C28623848%2C75390095%2C11059400%2C2170525%2C25831891%2C10634280%2C45155585%2C42920631%2C25411684%2C10444014%2C42742404%2C3490428%2C3771898%2C928613%2C5071072%2C16209879%2C9332118%2C11380256%2C5049140%2C10579668%2C1935108%2C1504210%2C156215%2C1975671%2C3232240%2C19071873%2C11116966%2C25972362%2C98565%2C1492876%2C3206945%2C8067089%2C25538633%2C86294682%2C5128649%2C999722%2C10188976%2C10573431%2C77012824%2C13973943%2C104249513%2C81693071%2C2421879%2C18152652%2C11104102%2C40925524%2C75065041%2C71645619%2C79900771%2C19144027%2C98569912%2C3112650%2C730749%2C96057513%2C3308775%2C1093552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devup-centrevaldeloire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ctoratspi-entreprises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earch/results/companies/?companyHqGeo=%5B%22102215960%22%5D&amp;companySize=%5B%22D%22%5D&amp;keywords=%22%22&amp;origin=FACETED_SEARCH&amp;sid=-Q." TargetMode="External"/><Relationship Id="rId2" Type="http://schemas.openxmlformats.org/officeDocument/2006/relationships/hyperlink" Target="https://www.linkedin.com/search/results/companies/?companyHqGeo=%5B%22102215960%22%5D&amp;companySize=%5B%22E%22%5D&amp;keywords=%22%22&amp;origin=FACETED_SEARCH&amp;sid=Exv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nkedin.com/search/results/companies/?companyHqGeo=%5B%22102215960%22%5D&amp;companySize=%5B%22B%22%5D&amp;keywords=%22%22&amp;origin=FACETED_SEARCH&amp;sid=H_g" TargetMode="External"/><Relationship Id="rId4" Type="http://schemas.openxmlformats.org/officeDocument/2006/relationships/hyperlink" Target="https://www.linkedin.com/search/results/companies/?companyHqGeo=%5B%22102215960%22%5D&amp;companySize=%5B%22C%22%5D&amp;keywords=%22%22&amp;origin=FACETED_SEARCH&amp;sid=84q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earch/results/people/?currentCompany=%5B%2211166385%22%2C%2211380256%22%2C%229475524%22%2C%223232240%22%2C%2266952%22%2C%221504210%22%2C%2298565%22%2C%2240925524%22%2C%221295958%22%2C%228067089%22%2C%22919502%22%2C%222170525%22%2C%22156215%22%2C%223490428%22%2C%225350496%22%2C%2211016183%22%2C%2216209879%22%2C%2211304917%22%2C%2225538633%22%2C%229332118%22%2C%22860643%22%2C%223771898%22%2C%225128649%22%2C%2267908335%22%2C%22100834599%22%2C%2210087322%22%2C%22101788533%22%2C%2210188976%22%2C%22104249513%22%2C%2210444014%22%2C%2210450349%22%2C%2210466662%22%2C%2210573431%22%2C%2210579668%22%2C%2210634280%22%2C%2210781139%22%2C%2210848718%22%2C%2210935522%22%2C%2211059400%22%2C%2211104102%22%2C%2211116966%22%2C%2211207399%22%2C%2211273769%22%2C%2211691561%22%2C%221290023%22%2C%2213668542%22%2C%2213973943%22%2C%221492876%22%2C%2218152652%22%2C%2218318088%22%2C%2219009285%22%2C%2219071873%22%2C%2219144027%22%2C%221935108%22%2C%221975671%22%2C%222357113%22%2C%222421879%22%2C%2225055546%22%2C%2225258500%22%2C%2225411684%22%2C%2225438652%22%2C%22257074%22%2C%2225831891%22%2C%2225845209%22%2C%2225972362%22%2C%2226061639%22%2C%2226304023%22%2C%2227199653%22%2C%2228623848%22%2C%223112650%22%2C%223206945%22%2C%223308775%22%2C%2242742404%22%2C%2242920631%22%2C%2245155585%22%2C%2245565438%22%2C%2247272272%22%2C%225049140%22%2C%225071072%22%2C%2253436811%22%2C%22708250%22%2C%227109607%22%2C%2271645619%22%2C%22730749%22%2C%2275065041%22%2C%2275390095%22%2C%2277012824%22%2C%2278317018%22%2C%2279900771%22%2C%2280718229%22%2C%2281693071%22%2C%2286294682%22%2C%228843456%22%2C%229198181%22%2C%22928613%22%2C%2295972515%22%2C%2296057513%22%2C%2298569912%22%2C%2299480385%22%2C%22999722%22%5D&amp;keywords=%22PhD%22%20OR%20%22Ph.D%22%20OR%20%22Doctorant%22%20OR%20%22Doctorante%22&amp;origin=GLOBAL_SEARCH_HEADER&amp;sid=iHz" TargetMode="External"/><Relationship Id="rId2" Type="http://schemas.openxmlformats.org/officeDocument/2006/relationships/hyperlink" Target="https://www.linkedin.com/search/results/people/?currentCompany=%5B%2211166385%22%2C%2211380256%22%2C%229475524%22%2C%223232240%22%2C%2266952%22%2C%221504210%22%2C%2298565%22%2C%2240925524%22%2C%221295958%22%2C%228067089%22%2C%22919502%22%2C%222170525%22%2C%22156215%22%2C%223490428%22%2C%225350496%22%2C%2211016183%22%2C%2216209879%22%2C%2211304917%22%2C%2225538633%22%2C%229332118%22%2C%22860643%22%2C%223771898%22%2C%225128649%22%2C%2267908335%22%2C%22100834599%22%2C%2210087322%22%2C%22101788533%22%2C%2210188976%22%2C%22104249513%22%2C%2210444014%22%2C%2210450349%22%2C%2210466662%22%2C%2210573431%22%2C%2210579668%22%2C%2210634280%22%2C%2210781139%22%2C%2210848718%22%2C%2210935522%22%2C%2211059400%22%2C%2211104102%22%2C%2211116966%22%2C%2211207399%22%2C%2211273769%22%2C%2211691561%22%2C%221290023%22%2C%2213668542%22%2C%2213973943%22%2C%221492876%22%2C%2218152652%22%2C%2218318088%22%2C%2219009285%22%2C%2219071873%22%2C%2219144027%22%2C%221935108%22%2C%221975671%22%2C%222357113%22%2C%222421879%22%2C%2225055546%22%2C%2225258500%22%2C%2225411684%22%2C%2225438652%22%2C%22257074%22%2C%2225831891%22%2C%2225845209%22%2C%2225972362%22%2C%2226061639%22%2C%2226304023%22%2C%2227199653%22%2C%2228623848%22%2C%223112650%22%2C%223206945%22%2C%223308775%22%2C%2242742404%22%2C%2242920631%22%2C%2245155585%22%2C%2245565438%22%2C%2247272272%22%2C%225049140%22%2C%225071072%22%2C%2253436811%22%2C%22708250%22%2C%227109607%22%2C%2271645619%22%2C%22730749%22%2C%2275065041%22%2C%2275390095%22%2C%2277012824%22%2C%2278317018%22%2C%2279900771%22%2C%2280718229%22%2C%2281693071%22%2C%2286294682%22%2C%228843456%22%2C%229198181%22%2C%22928613%22%2C%2295972515%22%2C%2296057513%22%2C%2298569912%22%2C%2299480385%22%2C%22999722%22%5D&amp;keywords=%22%22&amp;origin=FACETED_SEARCH&amp;sid=E%2C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linkedin.com/search/results/people/?currentCompany=%5B%2266952%22%5D&amp;keywords=%22PhD%22OR%22Ph.D%22%20OR%20%22Docteur%22%20OR%20%22Doctorat%22%20OR%20%22Doctorant%22&amp;origin=GLOBAL_SEARCH_HEADER&amp;page=2&amp;sid=~%40D" TargetMode="External"/><Relationship Id="rId18" Type="http://schemas.openxmlformats.org/officeDocument/2006/relationships/hyperlink" Target="https://www.linkedin.com/company/erbc-group/" TargetMode="External"/><Relationship Id="rId26" Type="http://schemas.openxmlformats.org/officeDocument/2006/relationships/hyperlink" Target="https://www.linkedin.com/company/cerib/" TargetMode="External"/><Relationship Id="rId39" Type="http://schemas.openxmlformats.org/officeDocument/2006/relationships/hyperlink" Target="https://www.linkedin.com/search/results/people/?currentCompany=%5B%223771898%22%5D&amp;keywords=%22PhD%22OR%22Ph.D%22OR%20%22Docteur%22%20OR%20%22Doctorat%22OR%20%22Doctorant%22&amp;origin=FACETED_SEARCH&amp;sid=kkp" TargetMode="External"/><Relationship Id="rId21" Type="http://schemas.openxmlformats.org/officeDocument/2006/relationships/hyperlink" Target="https://www.linkedin.com/search/results/people/?currentCompany=%5B%2211104102%22%5D&amp;keywords=%22PhD%22OR%22Ph.D%22%20&amp;origin=FACETED_SEARCH&amp;sid=UDE" TargetMode="External"/><Relationship Id="rId34" Type="http://schemas.openxmlformats.org/officeDocument/2006/relationships/hyperlink" Target="https://www.linkedin.com/company/moduleus/" TargetMode="External"/><Relationship Id="rId7" Type="http://schemas.openxmlformats.org/officeDocument/2006/relationships/hyperlink" Target="https://www.linkedin.com/search/results/people/?currentCompany=%5B%22156215%22%5D&amp;keywords=%22PhD%22OR%22Ph.D%22&amp;origin=FACETED_SEARCH&amp;sid=HVQ" TargetMode="External"/><Relationship Id="rId12" Type="http://schemas.openxmlformats.org/officeDocument/2006/relationships/hyperlink" Target="https://www.linkedin.com/company/cilas/" TargetMode="External"/><Relationship Id="rId17" Type="http://schemas.openxmlformats.org/officeDocument/2006/relationships/hyperlink" Target="https://www.linkedin.com/search/results/people/?currentCompany=%5B%2211207399%22%5D&amp;keywords=%22PhD%22OR%22Ph.D%22%20OR%20%22Docteur%22%20OR%20%22Doctorat%22%20OR%20%22Doctorant%22&amp;origin=FACETED_SEARCH&amp;sid=O4g" TargetMode="External"/><Relationship Id="rId25" Type="http://schemas.openxmlformats.org/officeDocument/2006/relationships/hyperlink" Target="https://www.linkedin.com/search/results/people/?currentCompany=%5B%229475524%22%5D&amp;keywords=%22PhD%22OR%22Ph.D%22%20OR%20%22Docteur%22%20OR%20%22Doctorat%22%20OR%20%22Doctorant%22&amp;origin=FACETED_SEARCH&amp;sid=%40f(" TargetMode="External"/><Relationship Id="rId33" Type="http://schemas.openxmlformats.org/officeDocument/2006/relationships/hyperlink" Target="https://www.linkedin.com/search/results/people/?currentCompany=%5B%22730749%22%5D&amp;keywords=%22PhD%22OR%22Ph.D%22&amp;origin=FACETED_SEARCH&amp;sid=%3BdX" TargetMode="External"/><Relationship Id="rId38" Type="http://schemas.openxmlformats.org/officeDocument/2006/relationships/hyperlink" Target="https://www.linkedin.com/company/n%C3%A9odyme/" TargetMode="External"/><Relationship Id="rId2" Type="http://schemas.openxmlformats.org/officeDocument/2006/relationships/hyperlink" Target="https://www.linkedin.com/company/thelem-assurances/" TargetMode="External"/><Relationship Id="rId16" Type="http://schemas.openxmlformats.org/officeDocument/2006/relationships/hyperlink" Target="https://www.linkedin.com/company/oakridge-sas/" TargetMode="External"/><Relationship Id="rId20" Type="http://schemas.openxmlformats.org/officeDocument/2006/relationships/hyperlink" Target="https://www.linkedin.com/company/greenpharma/" TargetMode="External"/><Relationship Id="rId29" Type="http://schemas.openxmlformats.org/officeDocument/2006/relationships/hyperlink" Target="https://www.linkedin.com/search/results/people/?currentCompany=%5B%2211059400%22%5D&amp;keywords=%22PhD%22%20OR%20%22Ph.D%22%20OR%20%22Docteur%22%20OR%20%22Doctorat%22%20OR%20%22Doctorant%22%20OR%20%22Doctorante%22&amp;origin=FACETED_SEARCH&amp;sid=vk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company/vermon/" TargetMode="External"/><Relationship Id="rId11" Type="http://schemas.openxmlformats.org/officeDocument/2006/relationships/hyperlink" Target="https://www.linkedin.com/search/results/people/?currentCompany=%5B%2298565%22%5D&amp;keywords=%22PhD%22OR%22Ph.D%22%20&amp;origin=FACETED_SEARCH&amp;sid=agB" TargetMode="External"/><Relationship Id="rId24" Type="http://schemas.openxmlformats.org/officeDocument/2006/relationships/hyperlink" Target="https://www.linkedin.com/company/audilab/" TargetMode="External"/><Relationship Id="rId32" Type="http://schemas.openxmlformats.org/officeDocument/2006/relationships/hyperlink" Target="https://www.linkedin.com/company/euraxi/" TargetMode="External"/><Relationship Id="rId37" Type="http://schemas.openxmlformats.org/officeDocument/2006/relationships/hyperlink" Target="https://www.linkedin.com/search/results/people/?currentCompany=%5B%223490428%22%5D&amp;keywords=%22PhD%22OR%22Ph.D%22&amp;origin=FACETED_SEARCH&amp;sid=Ln(" TargetMode="External"/><Relationship Id="rId5" Type="http://schemas.openxmlformats.org/officeDocument/2006/relationships/hyperlink" Target="https://www.linkedin.com/search/results/people/?currentCompany=%5B%221295958%22%5D&amp;keywords=%22PhD%22OR%22Ph.D%22%20&amp;origin=FACETED_SEARCH&amp;sid=ra1" TargetMode="External"/><Relationship Id="rId15" Type="http://schemas.openxmlformats.org/officeDocument/2006/relationships/hyperlink" Target="https://www.linkedin.com/search/results/people/?currentCompany=%5B%2277012824%22%5D&amp;keywords=%22PhD%22OR%22Ph.D%22%20&amp;origin=FACETED_SEARCH&amp;sid=pqn" TargetMode="External"/><Relationship Id="rId23" Type="http://schemas.openxmlformats.org/officeDocument/2006/relationships/hyperlink" Target="https://www.linkedin.com/search/results/people/?currentCompany=%5B%2218152652%22%5D&amp;keywords=%22PhD%22OR%22Ph.D%22%20&amp;origin=FACETED_SEARCH&amp;sid=7lS" TargetMode="External"/><Relationship Id="rId28" Type="http://schemas.openxmlformats.org/officeDocument/2006/relationships/hyperlink" Target="https://www.linkedin.com/company/certem/?lipi=urn%3Ali%3Apage%3Ad_flagship3_search_srp_companies%3Bjg4JVYuCRFK5fQkOeZlzDQ%3D%3D" TargetMode="External"/><Relationship Id="rId36" Type="http://schemas.openxmlformats.org/officeDocument/2006/relationships/hyperlink" Target="https://www.linkedin.com/company/abfdecisions/" TargetMode="External"/><Relationship Id="rId10" Type="http://schemas.openxmlformats.org/officeDocument/2006/relationships/hyperlink" Target="https://www.linkedin.com/company/chryso-france/" TargetMode="External"/><Relationship Id="rId19" Type="http://schemas.openxmlformats.org/officeDocument/2006/relationships/hyperlink" Target="https://www.linkedin.com/search/results/people/?currentCompany=%5B%2240925524%22%5D&amp;keywords=%22PhD%22OR%22Ph.D%22%20&amp;origin=GLOBAL_SEARCH_HEADER&amp;page=3&amp;sid=4xD" TargetMode="External"/><Relationship Id="rId31" Type="http://schemas.openxmlformats.org/officeDocument/2006/relationships/hyperlink" Target="https://www.linkedin.com/search/results/people/?currentCompany=%5B%2275390095%22%5D&amp;keywords=%22PhD%22%20OR%20%22Ph.D%22%20OR%20%22Docteur%22%20OR%20%22Doctorat%22%20OR%20%22Doctorant%22%20OR%20%22Doctorante%22&amp;origin=FACETED_SEARCH&amp;sid=ZxE" TargetMode="External"/><Relationship Id="rId4" Type="http://schemas.openxmlformats.org/officeDocument/2006/relationships/hyperlink" Target="https://www.linkedin.com/company/groupe-imt/" TargetMode="External"/><Relationship Id="rId9" Type="http://schemas.openxmlformats.org/officeDocument/2006/relationships/hyperlink" Target="https://www.linkedin.com/search/results/people/?currentCompany=%5B%223232240%22%5D&amp;keywords=%22PhD%22OR%22Ph.D%22%20OR%20%22Docteur%22%20OR%20%22Doctorat%22%20OR%20%22Doctorant%22&amp;origin=GLOBAL_SEARCH_HEADER&amp;sid=xnA" TargetMode="External"/><Relationship Id="rId14" Type="http://schemas.openxmlformats.org/officeDocument/2006/relationships/hyperlink" Target="https://www.linkedin.com/company/trogss-the-robotic-global-surgical-society/" TargetMode="External"/><Relationship Id="rId22" Type="http://schemas.openxmlformats.org/officeDocument/2006/relationships/hyperlink" Target="https://www.linkedin.com/company/mabsilico/" TargetMode="External"/><Relationship Id="rId27" Type="http://schemas.openxmlformats.org/officeDocument/2006/relationships/hyperlink" Target="https://www.linkedin.com/search/results/people/?currentCompany=%5B%222170525%22%5D&amp;keywords=%22PhD%22OR%22Ph.D%22%20&amp;origin=FACETED_SEARCH&amp;page=2&amp;sid=fP9" TargetMode="External"/><Relationship Id="rId30" Type="http://schemas.openxmlformats.org/officeDocument/2006/relationships/hyperlink" Target="https://www.linkedin.com/company/davinci-labs/about/" TargetMode="External"/><Relationship Id="rId35" Type="http://schemas.openxmlformats.org/officeDocument/2006/relationships/hyperlink" Target="https://www.linkedin.com/search/results/people/?currentCompany=%5B%2225831891%22%5D&amp;keywords=%22PhD%22%20OR%20%22Ph.D%22%20OR%20%22Docteur%22%20OR%20%22Doctorat%22%20OR%20%22Doctorant%22%20OR%20%22Doctorante%22&amp;origin=FACETED_SEARCH&amp;sid=H%3Bn" TargetMode="External"/><Relationship Id="rId8" Type="http://schemas.openxmlformats.org/officeDocument/2006/relationships/hyperlink" Target="https://www.linkedin.com/company/cosmetic-valley/" TargetMode="External"/><Relationship Id="rId3" Type="http://schemas.openxmlformats.org/officeDocument/2006/relationships/hyperlink" Target="https://www.linkedin.com/search/results/people/?currentCompany=%5B%2211166385%22%5D&amp;keywords=%22PhD%22OR%22Ph.D%22%20OR%20%22Docteur%22%20OR%20%22Doctorat%22%20OR%20%22Doctorant%22&amp;origin=FACETED_SEARCH&amp;sid=PP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Arrière-plan vectoriel de couleurs vives qui éclaboussent">
            <a:extLst>
              <a:ext uri="{FF2B5EF4-FFF2-40B4-BE49-F238E27FC236}">
                <a16:creationId xmlns:a16="http://schemas.microsoft.com/office/drawing/2014/main" id="{D5F6C2E2-5716-CCDE-49E4-413A0709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79"/>
          <a:stretch>
            <a:fillRect/>
          </a:stretch>
        </p:blipFill>
        <p:spPr>
          <a:xfrm>
            <a:off x="20" y="-1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D064F0-6D2A-219C-C000-14ABD99EC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06" y="0"/>
            <a:ext cx="4903694" cy="6858001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E604085-353F-D3B3-921E-8C859964D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1" y="822960"/>
            <a:ext cx="4286054" cy="3474720"/>
          </a:xfrm>
        </p:spPr>
        <p:txBody>
          <a:bodyPr anchor="b">
            <a:normAutofit/>
          </a:bodyPr>
          <a:lstStyle/>
          <a:p>
            <a:pPr algn="l"/>
            <a:r>
              <a:rPr lang="fr-FR" sz="3200" dirty="0"/>
              <a:t>100 PME avec Profils PhD</a:t>
            </a:r>
            <a:br>
              <a:rPr lang="fr-FR" sz="5200" dirty="0"/>
            </a:br>
            <a:r>
              <a:rPr lang="fr-FR" sz="3200" dirty="0"/>
              <a:t>Centre-Val de Loire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A98125-F64D-9FA5-D8A5-C17AA7521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3367" y="4724400"/>
            <a:ext cx="3931920" cy="1424152"/>
          </a:xfrm>
        </p:spPr>
        <p:txBody>
          <a:bodyPr anchor="t">
            <a:normAutofit fontScale="70000" lnSpcReduction="20000"/>
          </a:bodyPr>
          <a:lstStyle/>
          <a:p>
            <a:pPr algn="l"/>
            <a:endParaRPr lang="fr-FR" sz="2200" dirty="0"/>
          </a:p>
          <a:p>
            <a:pPr algn="l"/>
            <a:r>
              <a:rPr lang="fr-FR" sz="2200" dirty="0"/>
              <a:t>Alain Bamberger</a:t>
            </a:r>
          </a:p>
          <a:p>
            <a:pPr algn="l"/>
            <a:r>
              <a:rPr lang="fr-FR" sz="2200" dirty="0"/>
              <a:t>REDOC SPI</a:t>
            </a:r>
          </a:p>
          <a:p>
            <a:pPr algn="l"/>
            <a:r>
              <a:rPr lang="fr-FR" sz="2200" dirty="0"/>
              <a:t>21 juin 2025</a:t>
            </a:r>
          </a:p>
        </p:txBody>
      </p:sp>
    </p:spTree>
    <p:extLst>
      <p:ext uri="{BB962C8B-B14F-4D97-AF65-F5344CB8AC3E}">
        <p14:creationId xmlns:p14="http://schemas.microsoft.com/office/powerpoint/2010/main" val="440431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588BE9F-357A-639F-7F1B-5ED1CCB61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0" dirty="0"/>
              <a:t>Profils PhD employés des 100PME</a:t>
            </a:r>
            <a:br>
              <a:rPr lang="fr-FR" sz="3200" b="0" dirty="0"/>
            </a:br>
            <a:r>
              <a:rPr lang="fr-FR" sz="2400" b="0" dirty="0"/>
              <a:t>Alumni des Universités d’Orléans et Tours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73A07D3-8ADE-BC9E-B688-6388611D1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2673" y="1825625"/>
            <a:ext cx="5341575" cy="4351338"/>
          </a:xfrm>
          <a:ln w="28575">
            <a:solidFill>
              <a:schemeClr val="tx1"/>
            </a:solidFill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02060"/>
                </a:solidFill>
                <a:latin typeface="Aptos Narrow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 vers les profils employés des 100 PME</a:t>
            </a:r>
            <a:r>
              <a:rPr lang="fr-FR" sz="1800" b="1" dirty="0">
                <a:solidFill>
                  <a:srgbClr val="002060"/>
                </a:solidFill>
                <a:latin typeface="Aptos Narrow" panose="020B0004020202020204" pitchFamily="34" charset="0"/>
              </a:rPr>
              <a:t> (8000)</a:t>
            </a:r>
            <a:endParaRPr lang="fr-FR" sz="1800" b="1" dirty="0">
              <a:solidFill>
                <a:srgbClr val="002060"/>
              </a:solidFill>
              <a:latin typeface="Aptos Narrow" panose="020B00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14350" lvl="1" indent="-285750"/>
            <a:r>
              <a:rPr lang="fr-FR" sz="1400" b="1" dirty="0">
                <a:solidFill>
                  <a:srgbClr val="002060"/>
                </a:solidFill>
                <a:latin typeface="Aptos Narrow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Anciens élèves Université de Tours</a:t>
            </a:r>
            <a:endParaRPr lang="fr-FR" sz="1400" b="1" dirty="0">
              <a:solidFill>
                <a:srgbClr val="002060"/>
              </a:solidFill>
              <a:latin typeface="Aptos Narrow" panose="020B00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14350" lvl="1" indent="-285750"/>
            <a:r>
              <a:rPr lang="fr-FR" sz="1400" b="1" dirty="0">
                <a:solidFill>
                  <a:srgbClr val="002060"/>
                </a:solidFill>
                <a:latin typeface="Aptos Narrow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Anciens élèves Université d’Orléans</a:t>
            </a:r>
            <a:endParaRPr lang="fr-FR" sz="14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  <a:p>
            <a:pPr marL="514350" lvl="1" indent="-285750"/>
            <a:r>
              <a:rPr lang="fr-FR" sz="1400" b="1" dirty="0">
                <a:solidFill>
                  <a:srgbClr val="002060"/>
                </a:solidFill>
                <a:latin typeface="Aptos Narrow" panose="020B0004020202020204" pitchFamily="34" charset="0"/>
              </a:rPr>
              <a:t>Nous présentons dans les deux diapos suivantes les liens à partir des pages LinkedIn des 2 Universités : les Entreprises sont classées par nombre décroissant d’Alumni Employés.</a:t>
            </a:r>
            <a:endParaRPr lang="fr-FR" sz="1400" b="1" dirty="0">
              <a:solidFill>
                <a:srgbClr val="002060"/>
              </a:solidFill>
              <a:latin typeface="Aptos Narrow" panose="020B00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42FF40-1C35-E218-EA69-26997A3CA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4223" y="1825625"/>
            <a:ext cx="5785104" cy="4351338"/>
          </a:xfrm>
          <a:ln w="28575">
            <a:solidFill>
              <a:schemeClr val="tx1"/>
            </a:solidFill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02060"/>
                </a:solidFill>
                <a:latin typeface="Aptos Narrow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 vers les profils PhD employés des 100 PME </a:t>
            </a:r>
            <a:r>
              <a:rPr lang="fr-FR" sz="1800" b="1" dirty="0">
                <a:solidFill>
                  <a:srgbClr val="002060"/>
                </a:solidFill>
                <a:latin typeface="Aptos Narrow" panose="020B0004020202020204" pitchFamily="34" charset="0"/>
              </a:rPr>
              <a:t>(300)</a:t>
            </a:r>
          </a:p>
          <a:p>
            <a:pPr lvl="1"/>
            <a:r>
              <a:rPr lang="fr-FR" sz="1400" b="1" dirty="0">
                <a:solidFill>
                  <a:srgbClr val="002060"/>
                </a:solidFill>
                <a:latin typeface="Aptos Narrow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Anciens élèves Université de Tours</a:t>
            </a:r>
            <a:endParaRPr lang="fr-FR" sz="1400" b="1" dirty="0">
              <a:solidFill>
                <a:srgbClr val="002060"/>
              </a:solidFill>
              <a:latin typeface="Aptos Narrow" panose="020B00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fr-FR" sz="1400" b="1" dirty="0">
                <a:solidFill>
                  <a:srgbClr val="002060"/>
                </a:solidFill>
                <a:latin typeface="Aptos Narrow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Anciens élèves Université d’Orléans</a:t>
            </a:r>
            <a:endParaRPr lang="fr-FR" sz="14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  <a:p>
            <a:pPr lvl="1"/>
            <a:r>
              <a:rPr lang="fr-FR" sz="1400" b="1" dirty="0">
                <a:solidFill>
                  <a:srgbClr val="002060"/>
                </a:solidFill>
                <a:latin typeface="Aptos Narrow" panose="020B0004020202020204" pitchFamily="34" charset="0"/>
              </a:rPr>
              <a:t>Les Anciens élèves des Universités de Tours et d’Orléans représentent 25% des profils PhD des PME, qui proviennent aussi d’autres Universités comme</a:t>
            </a:r>
          </a:p>
          <a:p>
            <a:pPr lvl="1"/>
            <a:r>
              <a:rPr lang="fr-FR" sz="1400" b="1" dirty="0">
                <a:solidFill>
                  <a:srgbClr val="002060"/>
                </a:solidFill>
                <a:latin typeface="Aptos Narrow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Anciens élèves Université Paris Cité</a:t>
            </a:r>
            <a:endParaRPr lang="fr-FR" sz="14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  <a:p>
            <a:pPr lvl="1"/>
            <a:r>
              <a:rPr lang="fr-FR" sz="1400" b="1" dirty="0">
                <a:solidFill>
                  <a:srgbClr val="002060"/>
                </a:solidFill>
                <a:latin typeface="Aptos Narrow" panose="020B00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Anciens élèves Université Claude Bernard Lyon 1</a:t>
            </a:r>
            <a:endParaRPr lang="fr-FR" sz="14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  <a:p>
            <a:pPr lvl="1"/>
            <a:r>
              <a:rPr lang="fr-FR" sz="1400" b="1" dirty="0">
                <a:solidFill>
                  <a:srgbClr val="002060"/>
                </a:solidFill>
                <a:latin typeface="Aptos Narrow" panose="020B00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Autres Universités</a:t>
            </a:r>
            <a:endParaRPr lang="fr-FR" sz="1400" b="1" dirty="0">
              <a:solidFill>
                <a:srgbClr val="002060"/>
              </a:solidFill>
              <a:latin typeface="Aptos Narrow" panose="020B00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6874371-174F-C983-9FD6-CC935F807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4A4672B-A28F-45FD-0EBC-CCF0F87BE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00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DC33FA-3D4B-BC7A-5C31-156DD5A1D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5326789" cy="880767"/>
          </a:xfrm>
        </p:spPr>
        <p:txBody>
          <a:bodyPr>
            <a:normAutofit fontScale="90000"/>
          </a:bodyPr>
          <a:lstStyle/>
          <a:p>
            <a:r>
              <a:rPr lang="fr-FR" b="0" dirty="0"/>
              <a:t>Page LinkedIn</a:t>
            </a:r>
            <a:br>
              <a:rPr lang="fr-FR" b="0" dirty="0"/>
            </a:br>
            <a:r>
              <a:rPr lang="fr-FR" b="0" dirty="0">
                <a:hlinkClick r:id="rId2"/>
              </a:rPr>
              <a:t>Université de Tours</a:t>
            </a:r>
            <a:endParaRPr lang="fr-FR" b="0" dirty="0"/>
          </a:p>
        </p:txBody>
      </p:sp>
      <p:pic>
        <p:nvPicPr>
          <p:cNvPr id="5" name="Espace réservé du contenu 4" descr="Une image contenant texte, capture d’écran, Visage humain, Site web&#10;&#10;Le contenu généré par l’IA peut être incorrect.">
            <a:hlinkClick r:id="rId2"/>
            <a:extLst>
              <a:ext uri="{FF2B5EF4-FFF2-40B4-BE49-F238E27FC236}">
                <a16:creationId xmlns:a16="http://schemas.microsoft.com/office/drawing/2014/main" id="{EE01CA4C-3257-596A-F72F-D2EAB7FBF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2648" y="1708582"/>
            <a:ext cx="6685347" cy="3822562"/>
          </a:xfrm>
        </p:spPr>
      </p:pic>
      <p:pic>
        <p:nvPicPr>
          <p:cNvPr id="7" name="Image 6" descr="Une image contenant texte, capture d’écran, nombre, Police&#10;&#10;Le contenu généré par l’IA peut être incorrect.">
            <a:hlinkClick r:id="rId2"/>
            <a:extLst>
              <a:ext uri="{FF2B5EF4-FFF2-40B4-BE49-F238E27FC236}">
                <a16:creationId xmlns:a16="http://schemas.microsoft.com/office/drawing/2014/main" id="{9BB80120-86C6-1410-AB5B-3DFAC2B50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787" y="291018"/>
            <a:ext cx="2831635" cy="62759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C1B4FA6-6EC6-F66B-D7E2-4150164A42F7}"/>
              </a:ext>
            </a:extLst>
          </p:cNvPr>
          <p:cNvSpPr txBox="1"/>
          <p:nvPr/>
        </p:nvSpPr>
        <p:spPr>
          <a:xfrm>
            <a:off x="3852889" y="5735390"/>
            <a:ext cx="272484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 rtl="0" fontAlgn="auto"/>
            <a:r>
              <a:rPr lang="fr-FR" sz="1600" b="1" dirty="0">
                <a:latin typeface="-apple-system"/>
              </a:rPr>
              <a:t>324</a:t>
            </a:r>
            <a:r>
              <a:rPr lang="fr-FR" sz="1600" b="1" i="0" u="none" strike="noStrike" dirty="0">
                <a:effectLst/>
                <a:latin typeface="-apple-system"/>
              </a:rPr>
              <a:t> anciens élèves</a:t>
            </a:r>
          </a:p>
          <a:p>
            <a:pPr algn="l" rtl="0" fontAlgn="auto"/>
            <a:r>
              <a:rPr lang="fr-FR" sz="1600" b="1" dirty="0">
                <a:latin typeface="-apple-system"/>
              </a:rPr>
              <a:t>Employés des 100 PME</a:t>
            </a:r>
            <a:endParaRPr lang="fr-FR" sz="1600" b="1" i="0" u="none" strike="noStrike" dirty="0">
              <a:effectLst/>
              <a:latin typeface="-apple-system"/>
            </a:endParaRPr>
          </a:p>
          <a:p>
            <a:pPr algn="l" rtl="0" fontAlgn="auto"/>
            <a:r>
              <a:rPr lang="fr-FR" sz="1600" b="1" dirty="0">
                <a:latin typeface="-apple-system"/>
              </a:rPr>
              <a:t>21 juin 2025</a:t>
            </a:r>
            <a:endParaRPr lang="fr-FR" sz="1600" b="1" i="0" u="none" strike="noStrike" dirty="0">
              <a:effectLst/>
              <a:latin typeface="-apple-system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6A859B8-8E06-9F40-CB4F-5850AD80D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42C985-B9C2-A64D-D60E-E8AB60F4C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1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0A85E-52C7-CCC6-6C31-FA7A35D4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0056"/>
            <a:ext cx="6480483" cy="1132258"/>
          </a:xfrm>
        </p:spPr>
        <p:txBody>
          <a:bodyPr>
            <a:normAutofit fontScale="90000"/>
          </a:bodyPr>
          <a:lstStyle/>
          <a:p>
            <a:r>
              <a:rPr lang="fr-FR" b="0" dirty="0"/>
              <a:t>Page LinkedIn</a:t>
            </a:r>
            <a:br>
              <a:rPr lang="fr-FR" dirty="0"/>
            </a:br>
            <a:r>
              <a:rPr lang="fr-FR" b="0" dirty="0">
                <a:hlinkClick r:id="rId2"/>
              </a:rPr>
              <a:t>Université d’Orléans</a:t>
            </a:r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 descr="Une image contenant texte, Visage humain, capture d’écran, Site web&#10;&#10;Le contenu généré par l’IA peut être incorrect.">
            <a:hlinkClick r:id="rId2"/>
            <a:extLst>
              <a:ext uri="{FF2B5EF4-FFF2-40B4-BE49-F238E27FC236}">
                <a16:creationId xmlns:a16="http://schemas.microsoft.com/office/drawing/2014/main" id="{4B7FE0A0-35DE-18B6-1AAC-3D053D036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2648" y="1337623"/>
            <a:ext cx="7263356" cy="4182753"/>
          </a:xfrm>
          <a:ln w="28575">
            <a:solidFill>
              <a:schemeClr val="tx1"/>
            </a:solidFill>
          </a:ln>
        </p:spPr>
      </p:pic>
      <p:pic>
        <p:nvPicPr>
          <p:cNvPr id="7" name="Image 6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6A5B2D39-4C70-3608-1490-4226A207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021" y="378822"/>
            <a:ext cx="2724847" cy="58985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D638D4-D3B0-0BB9-AF23-11C159683A0B}"/>
              </a:ext>
            </a:extLst>
          </p:cNvPr>
          <p:cNvSpPr txBox="1"/>
          <p:nvPr/>
        </p:nvSpPr>
        <p:spPr>
          <a:xfrm>
            <a:off x="3694306" y="5712234"/>
            <a:ext cx="272484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-apple-system"/>
              </a:rPr>
              <a:t>Employés des 100 PME</a:t>
            </a:r>
          </a:p>
          <a:p>
            <a:r>
              <a:rPr lang="fr-FR" sz="1600" b="1" dirty="0">
                <a:latin typeface="-apple-system"/>
              </a:rPr>
              <a:t>290 </a:t>
            </a:r>
            <a:r>
              <a:rPr lang="fr-FR" sz="1600" b="1" i="0" u="none" strike="noStrike" dirty="0">
                <a:effectLst/>
                <a:latin typeface="-apple-system"/>
              </a:rPr>
              <a:t>anciens élèves</a:t>
            </a:r>
          </a:p>
          <a:p>
            <a:r>
              <a:rPr lang="fr-FR" sz="1600" b="1" dirty="0">
                <a:latin typeface="-apple-system"/>
              </a:rPr>
              <a:t>20 juin 2025</a:t>
            </a:r>
            <a:endParaRPr lang="fr-FR" sz="1600" b="1" i="0" u="none" strike="noStrike" dirty="0">
              <a:effectLst/>
              <a:latin typeface="-apple-system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EDBE08-888B-A329-F399-BA79BA08B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9331B7-C8F3-55BA-EDEE-CF528914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17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C3651D-4417-FE62-417A-27C46615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82219"/>
          </a:xfrm>
        </p:spPr>
        <p:txBody>
          <a:bodyPr>
            <a:normAutofit/>
          </a:bodyPr>
          <a:lstStyle/>
          <a:p>
            <a:pPr algn="ctr"/>
            <a:r>
              <a:rPr lang="fr-FR" sz="3200" b="0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2EA0AA-5AA5-807E-7476-4D745442F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403287"/>
            <a:ext cx="10653579" cy="4906073"/>
          </a:xfrm>
        </p:spPr>
        <p:txBody>
          <a:bodyPr/>
          <a:lstStyle/>
          <a:p>
            <a:r>
              <a:rPr lang="fr-FR" dirty="0"/>
              <a:t>Liste complète des PME à consulter sur le site </a:t>
            </a:r>
          </a:p>
          <a:p>
            <a:pPr lvl="1"/>
            <a:r>
              <a:rPr lang="fr-FR" dirty="0"/>
              <a:t>https://</a:t>
            </a:r>
            <a:r>
              <a:rPr lang="fr-FR" dirty="0" err="1"/>
              <a:t>www.doctoratspi-entreprises.com</a:t>
            </a:r>
            <a:endParaRPr lang="fr-FR" dirty="0"/>
          </a:p>
          <a:p>
            <a:r>
              <a:rPr lang="fr-FR" dirty="0"/>
              <a:t>Le Lecteur est invité à comparer avec d’autres régions.</a:t>
            </a:r>
          </a:p>
          <a:p>
            <a:r>
              <a:rPr lang="fr-FR" dirty="0"/>
              <a:t>Compléter la liste des PME </a:t>
            </a:r>
          </a:p>
          <a:p>
            <a:pPr lvl="1"/>
            <a:r>
              <a:rPr lang="fr-FR" dirty="0"/>
              <a:t>en s’appuyant sur les 4 filières d’activité majeure (</a:t>
            </a:r>
            <a:r>
              <a:rPr lang="fr-FR" dirty="0" err="1"/>
              <a:t>Cf.diapo</a:t>
            </a:r>
            <a:r>
              <a:rPr lang="fr-FR" dirty="0"/>
              <a:t> suivante) </a:t>
            </a:r>
          </a:p>
          <a:p>
            <a:pPr lvl="1"/>
            <a:r>
              <a:rPr lang="fr-FR" dirty="0"/>
              <a:t>avec l’aide des Lecteurs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ED623A-D39F-091A-F991-A4D5E4CA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F007D4-837E-C450-AB6A-B0235CFA7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33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593177-EF75-1E63-E4CD-5DF6E863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1" y="449052"/>
            <a:ext cx="5911913" cy="1132258"/>
          </a:xfrm>
        </p:spPr>
        <p:txBody>
          <a:bodyPr>
            <a:normAutofit/>
          </a:bodyPr>
          <a:lstStyle/>
          <a:p>
            <a:r>
              <a:rPr lang="fr-FR" sz="3200" b="0" dirty="0"/>
              <a:t>Compléter en s’appuyant </a:t>
            </a:r>
            <a:r>
              <a:rPr lang="fr-FR" sz="2000" b="0" dirty="0"/>
              <a:t>sur les </a:t>
            </a:r>
            <a:r>
              <a:rPr lang="fr-FR" sz="2200" b="0" dirty="0"/>
              <a:t>4 filières d’activité majeure</a:t>
            </a:r>
          </a:p>
        </p:txBody>
      </p:sp>
      <p:pic>
        <p:nvPicPr>
          <p:cNvPr id="5" name="Espace réservé du contenu 4" descr="Une image contenant eau, panorama, Photographie aérienne, Vue plongeante&#10;&#10;Le contenu généré par l’IA peut être incorrect.">
            <a:hlinkClick r:id="rId2"/>
            <a:extLst>
              <a:ext uri="{FF2B5EF4-FFF2-40B4-BE49-F238E27FC236}">
                <a16:creationId xmlns:a16="http://schemas.microsoft.com/office/drawing/2014/main" id="{B5F2BD13-0AA6-AAB2-18BD-7D9EB168C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2775" y="2011549"/>
            <a:ext cx="10653713" cy="3983606"/>
          </a:xfrm>
          <a:ln w="28575">
            <a:solidFill>
              <a:schemeClr val="tx1"/>
            </a:solidFill>
          </a:ln>
        </p:spPr>
      </p:pic>
      <p:pic>
        <p:nvPicPr>
          <p:cNvPr id="7" name="Image 6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46C7742-1D48-3A35-D189-778A89BE8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615" y="114226"/>
            <a:ext cx="4690873" cy="180190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2370A9-FC1B-B744-CEE8-B8937E941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6F017A-844C-B9B1-1EDE-0C4E6D5B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5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F4BE8A-DB09-F462-C629-FB962A4B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0" dirty="0"/>
              <a:t>100 PME qui emploient des profils PhD</a:t>
            </a:r>
            <a:br>
              <a:rPr lang="fr-FR" sz="3200" b="0" dirty="0"/>
            </a:br>
            <a:r>
              <a:rPr lang="fr-FR" sz="2000" b="0" dirty="0"/>
              <a:t>PME avec siège social en Centre-Val de Loire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5E8AA0-F484-07DA-42C9-E07AC1ED0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site Web PhD en entreprise ( </a:t>
            </a:r>
            <a:r>
              <a:rPr lang="fr-FR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https://www.doctoratspi-entreprises.com</a:t>
            </a:r>
            <a:r>
              <a:rPr lang="fr-FR" dirty="0"/>
              <a:t>) publie en particulier les liens LinkedIn vers 2000 PME qui emploient des PhD, classées en région.</a:t>
            </a:r>
          </a:p>
          <a:p>
            <a:r>
              <a:rPr lang="fr-FR" dirty="0"/>
              <a:t>L’objectif est de montrer que de nombreuses PME emploient des PhD. Le Lecteur navigue à travers les liens, découvre les entreprises, les profils: une source riche d’informations et d’inspirations.</a:t>
            </a:r>
          </a:p>
          <a:p>
            <a:r>
              <a:rPr lang="fr-FR" dirty="0"/>
              <a:t>Cette présentation fait le focus sur la Région Centre-Val de Loire, avec 100 PME employant 300 profils PhD : il s’agit d’une première version.</a:t>
            </a:r>
          </a:p>
          <a:p>
            <a:r>
              <a:rPr lang="fr-FR" dirty="0"/>
              <a:t>Nous montrons aussi quels employés des 100 PME sont Anciens élèves des Universités d’Orléans et de Tours.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FCFD3D-8354-B7B6-01D4-80CB3910E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D376EA-98F1-0637-858C-92DDFE20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42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16545F-200C-F29D-00F4-754A4F04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23112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E094E1-203D-DAF4-D273-E5A70F8BF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Présentation des 100 PME :</a:t>
            </a:r>
          </a:p>
          <a:p>
            <a:pPr lvl="1"/>
            <a:r>
              <a:rPr lang="fr-FR" dirty="0"/>
              <a:t>Méthode d’identification: annuaire LinkedIn</a:t>
            </a:r>
          </a:p>
          <a:p>
            <a:pPr lvl="1"/>
            <a:r>
              <a:rPr lang="fr-FR" dirty="0"/>
              <a:t>Taille, secteurs d’activité</a:t>
            </a:r>
          </a:p>
          <a:p>
            <a:r>
              <a:rPr lang="fr-FR" dirty="0"/>
              <a:t>Profils PhD des 100PME</a:t>
            </a:r>
          </a:p>
          <a:p>
            <a:pPr lvl="1"/>
            <a:r>
              <a:rPr lang="fr-FR" dirty="0"/>
              <a:t>Liens</a:t>
            </a:r>
          </a:p>
          <a:p>
            <a:pPr lvl="1"/>
            <a:r>
              <a:rPr lang="fr-FR" dirty="0"/>
              <a:t>Statistiques</a:t>
            </a:r>
          </a:p>
          <a:p>
            <a:pPr lvl="1"/>
            <a:r>
              <a:rPr lang="fr-FR" sz="1800" b="0" dirty="0"/>
              <a:t>PME avec 4 ou plus profils PhD</a:t>
            </a:r>
          </a:p>
          <a:p>
            <a:pPr lvl="1"/>
            <a:r>
              <a:rPr lang="fr-FR" dirty="0"/>
              <a:t>Profils PhD Alumni des Universités d’Orléans et Tours</a:t>
            </a:r>
          </a:p>
          <a:p>
            <a:pPr marL="228600" lvl="1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994B8A-02EA-3361-5C82-6554498E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82F3A2-3737-5B2A-02F9-AD3E15A12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17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3ECBB2-51AA-526C-903D-1AB128B5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10653578" cy="828215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0" dirty="0"/>
              <a:t>Identification des PME</a:t>
            </a:r>
            <a:br>
              <a:rPr lang="fr-FR" sz="3200" b="0" dirty="0"/>
            </a:br>
            <a:r>
              <a:rPr lang="fr-FR" sz="2200" b="0" dirty="0"/>
              <a:t>Démarche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940F3171-62BA-A52C-C8F7-6482AC581C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846568"/>
              </p:ext>
            </p:extLst>
          </p:nvPr>
        </p:nvGraphicFramePr>
        <p:xfrm>
          <a:off x="1113575" y="3417130"/>
          <a:ext cx="3693816" cy="1643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729">
                  <a:extLst>
                    <a:ext uri="{9D8B030D-6E8A-4147-A177-3AD203B41FA5}">
                      <a16:colId xmlns:a16="http://schemas.microsoft.com/office/drawing/2014/main" val="3646465261"/>
                    </a:ext>
                  </a:extLst>
                </a:gridCol>
                <a:gridCol w="1798087">
                  <a:extLst>
                    <a:ext uri="{9D8B030D-6E8A-4147-A177-3AD203B41FA5}">
                      <a16:colId xmlns:a16="http://schemas.microsoft.com/office/drawing/2014/main" val="4264216477"/>
                    </a:ext>
                  </a:extLst>
                </a:gridCol>
              </a:tblGrid>
              <a:tr h="345347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Liens vers PME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0382131"/>
                  </a:ext>
                </a:extLst>
              </a:tr>
              <a:tr h="324602"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Aptos Narrow" panose="020B0004020202020204" pitchFamily="34" charset="0"/>
                          <a:hlinkClick r:id="rId2"/>
                        </a:rPr>
                        <a:t>201 à 500</a:t>
                      </a:r>
                      <a:endParaRPr lang="fr-FR" sz="1400" b="1" dirty="0">
                        <a:latin typeface="Aptos Narrow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Aptos Narrow" panose="020B0004020202020204" pitchFamily="34" charset="0"/>
                        </a:rPr>
                        <a:t>630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363963"/>
                  </a:ext>
                </a:extLst>
              </a:tr>
              <a:tr h="324602"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Aptos Narrow" panose="020B0004020202020204" pitchFamily="34" charset="0"/>
                          <a:hlinkClick r:id="rId3"/>
                        </a:rPr>
                        <a:t>51 à 200</a:t>
                      </a:r>
                      <a:endParaRPr lang="fr-FR" sz="1400" b="1" dirty="0">
                        <a:latin typeface="Aptos Narrow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Aptos Narrow" panose="020B0004020202020204" pitchFamily="34" charset="0"/>
                        </a:rPr>
                        <a:t>1900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932272"/>
                  </a:ext>
                </a:extLst>
              </a:tr>
              <a:tr h="324602"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Aptos Narrow" panose="020B0004020202020204" pitchFamily="34" charset="0"/>
                          <a:hlinkClick r:id="rId4"/>
                        </a:rPr>
                        <a:t>11 à 50</a:t>
                      </a:r>
                      <a:endParaRPr lang="fr-FR" sz="1400" b="1" dirty="0">
                        <a:latin typeface="Aptos Narrow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Aptos Narrow" panose="020B0004020202020204" pitchFamily="34" charset="0"/>
                        </a:rPr>
                        <a:t>6400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910370"/>
                  </a:ext>
                </a:extLst>
              </a:tr>
              <a:tr h="324602"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Aptos Narrow" panose="020B0004020202020204" pitchFamily="34" charset="0"/>
                          <a:hlinkClick r:id="rId5"/>
                        </a:rPr>
                        <a:t>1 à 10</a:t>
                      </a:r>
                      <a:endParaRPr lang="fr-FR" sz="1400" b="1" dirty="0">
                        <a:latin typeface="Aptos Narrow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Aptos Narrow" panose="020B0004020202020204" pitchFamily="34" charset="0"/>
                        </a:rPr>
                        <a:t>34000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347778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BA827CED-47AA-F256-78E3-88CBF93E7089}"/>
              </a:ext>
            </a:extLst>
          </p:cNvPr>
          <p:cNvSpPr txBox="1"/>
          <p:nvPr/>
        </p:nvSpPr>
        <p:spPr>
          <a:xfrm>
            <a:off x="1113575" y="1486081"/>
            <a:ext cx="3693816" cy="156966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Annuaire LinkedIn</a:t>
            </a:r>
          </a:p>
          <a:p>
            <a:pPr algn="ctr"/>
            <a:endParaRPr lang="fr-FR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Entreprises: taille en effectif </a:t>
            </a:r>
            <a:r>
              <a:rPr lang="fr-FR" sz="1400" dirty="0" err="1"/>
              <a:t>inf</a:t>
            </a:r>
            <a:r>
              <a:rPr lang="fr-FR" sz="1400" dirty="0"/>
              <a:t> 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Localisation : Centre-Val de Loire</a:t>
            </a:r>
          </a:p>
          <a:p>
            <a:r>
              <a:rPr lang="fr-FR" sz="1400" dirty="0"/>
              <a:t>L’Entreprise indique sur sa page LinkedIn qu’elle a une implantation dans la région.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Filtre secteurs d’activité (très précieux)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5E3FA4-A974-4C6B-1701-3A030E49F684}"/>
              </a:ext>
            </a:extLst>
          </p:cNvPr>
          <p:cNvSpPr txBox="1"/>
          <p:nvPr/>
        </p:nvSpPr>
        <p:spPr>
          <a:xfrm>
            <a:off x="5263080" y="1503182"/>
            <a:ext cx="55286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/>
              <a:t>Nous identifions des PME en nous appuyant sur l’annuaire LinkedIn des Entreprises et en testant si elle emploie des profils PhD.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/>
              <a:t>Nous ne considérons que des PME dont le </a:t>
            </a:r>
            <a:r>
              <a:rPr lang="fr-FR" sz="1400" b="1" dirty="0"/>
              <a:t>siège social est dans la région</a:t>
            </a:r>
            <a:r>
              <a:rPr lang="fr-FR" sz="1400" dirty="0"/>
              <a:t>. (Le siège social figure sur la page LinkedIn).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/>
              <a:t>Nous balayons par taille et sélectionnons certains secteurs d’activité.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/>
              <a:t>Nous sommes aidés par le fait que LinkedIn présente les résultats des requêtes en classant les entreprises par nombre d’abonnés qui est un bon indicateur de visibilité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/>
              <a:t>Bien entendu, il nous est impossible d’être exhaustif compte tenu du nombre.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449C3F3-7AF2-0877-B712-C8656461F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B1EB1-508F-9374-1705-0DC10323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44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D601F-6123-6DC3-49D4-7B680BE6A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C92854-4130-6CDB-C4F4-D0D4993F7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1"/>
            <a:ext cx="10653578" cy="610204"/>
          </a:xfrm>
        </p:spPr>
        <p:txBody>
          <a:bodyPr>
            <a:normAutofit/>
          </a:bodyPr>
          <a:lstStyle/>
          <a:p>
            <a:pPr algn="ctr"/>
            <a:r>
              <a:rPr lang="fr-FR" sz="3200" b="0" dirty="0"/>
              <a:t>100 PME par Taille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BF03FB58-D706-E825-120D-42160CB87F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958568"/>
              </p:ext>
            </p:extLst>
          </p:nvPr>
        </p:nvGraphicFramePr>
        <p:xfrm>
          <a:off x="2119420" y="1846907"/>
          <a:ext cx="3103327" cy="2243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716">
                  <a:extLst>
                    <a:ext uri="{9D8B030D-6E8A-4147-A177-3AD203B41FA5}">
                      <a16:colId xmlns:a16="http://schemas.microsoft.com/office/drawing/2014/main" val="2883547717"/>
                    </a:ext>
                  </a:extLst>
                </a:gridCol>
                <a:gridCol w="1616611">
                  <a:extLst>
                    <a:ext uri="{9D8B030D-6E8A-4147-A177-3AD203B41FA5}">
                      <a16:colId xmlns:a16="http://schemas.microsoft.com/office/drawing/2014/main" val="2670079870"/>
                    </a:ext>
                  </a:extLst>
                </a:gridCol>
              </a:tblGrid>
              <a:tr h="56660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Effectifs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52916"/>
                  </a:ext>
                </a:extLst>
              </a:tr>
              <a:tr h="317927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201 à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983174"/>
                  </a:ext>
                </a:extLst>
              </a:tr>
              <a:tr h="317927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51 à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8644857"/>
                  </a:ext>
                </a:extLst>
              </a:tr>
              <a:tr h="317927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11 à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805400"/>
                  </a:ext>
                </a:extLst>
              </a:tr>
              <a:tr h="317927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1 à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3720416"/>
                  </a:ext>
                </a:extLst>
              </a:tr>
              <a:tr h="317927">
                <a:tc>
                  <a:txBody>
                    <a:bodyPr/>
                    <a:lstStyle/>
                    <a:p>
                      <a:endParaRPr lang="fr-FR" sz="1600" b="1">
                        <a:solidFill>
                          <a:srgbClr val="002060"/>
                        </a:solidFill>
                        <a:latin typeface="Aptos Narrow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99651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74353AAB-BF64-2C92-E752-EB027A6A0FE4}"/>
              </a:ext>
            </a:extLst>
          </p:cNvPr>
          <p:cNvSpPr txBox="1"/>
          <p:nvPr/>
        </p:nvSpPr>
        <p:spPr>
          <a:xfrm>
            <a:off x="6681457" y="2137410"/>
            <a:ext cx="3576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PME de taille 1 à 10, employant des PhD sont les  plus difficiles à identifier compte tenu du nombre.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DDA7ACC-85E2-C09C-A43C-7CD2302C5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41A95E-6B35-3493-C7CD-3A407773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5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B7C4B1-7A79-E727-D872-D9D509594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1"/>
            <a:ext cx="10653578" cy="976426"/>
          </a:xfrm>
        </p:spPr>
        <p:txBody>
          <a:bodyPr>
            <a:normAutofit/>
          </a:bodyPr>
          <a:lstStyle/>
          <a:p>
            <a:pPr algn="ctr"/>
            <a:r>
              <a:rPr lang="fr-FR" sz="3200" b="0" dirty="0"/>
              <a:t>Profils LinkedIn PhD</a:t>
            </a:r>
            <a:br>
              <a:rPr lang="fr-FR" sz="3200" b="0" dirty="0"/>
            </a:br>
            <a:r>
              <a:rPr lang="fr-FR" sz="2000" b="0" dirty="0"/>
              <a:t>employés des 100 PME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38C28970-7321-625E-88C1-5423657FFE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9905709"/>
              </p:ext>
            </p:extLst>
          </p:nvPr>
        </p:nvGraphicFramePr>
        <p:xfrm>
          <a:off x="2119420" y="2609862"/>
          <a:ext cx="7953160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822">
                  <a:extLst>
                    <a:ext uri="{9D8B030D-6E8A-4147-A177-3AD203B41FA5}">
                      <a16:colId xmlns:a16="http://schemas.microsoft.com/office/drawing/2014/main" val="2883547717"/>
                    </a:ext>
                  </a:extLst>
                </a:gridCol>
                <a:gridCol w="1456505">
                  <a:extLst>
                    <a:ext uri="{9D8B030D-6E8A-4147-A177-3AD203B41FA5}">
                      <a16:colId xmlns:a16="http://schemas.microsoft.com/office/drawing/2014/main" val="2670079870"/>
                    </a:ext>
                  </a:extLst>
                </a:gridCol>
                <a:gridCol w="1616611">
                  <a:extLst>
                    <a:ext uri="{9D8B030D-6E8A-4147-A177-3AD203B41FA5}">
                      <a16:colId xmlns:a16="http://schemas.microsoft.com/office/drawing/2014/main" val="696316518"/>
                    </a:ext>
                  </a:extLst>
                </a:gridCol>
                <a:gridCol w="1616611">
                  <a:extLst>
                    <a:ext uri="{9D8B030D-6E8A-4147-A177-3AD203B41FA5}">
                      <a16:colId xmlns:a16="http://schemas.microsoft.com/office/drawing/2014/main" val="1763311740"/>
                    </a:ext>
                  </a:extLst>
                </a:gridCol>
                <a:gridCol w="1616611">
                  <a:extLst>
                    <a:ext uri="{9D8B030D-6E8A-4147-A177-3AD203B41FA5}">
                      <a16:colId xmlns:a16="http://schemas.microsoft.com/office/drawing/2014/main" val="660094401"/>
                    </a:ext>
                  </a:extLst>
                </a:gridCol>
              </a:tblGrid>
              <a:tr h="386787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Effectifs PME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Profils employés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Profils PhD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Ratio PhD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5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201 à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3920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98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51 à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2790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864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11 à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1060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980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1 à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220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27,7%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3720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600" b="1">
                        <a:solidFill>
                          <a:srgbClr val="002060"/>
                        </a:solidFill>
                        <a:latin typeface="Aptos Narrow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7990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Aptos Narrow" panose="020B0004020202020204" pitchFamily="34" charset="0"/>
                        </a:rPr>
                        <a:t>313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2996513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65B2F48F-82DD-C2E4-BB3E-D9BB470D6E06}"/>
              </a:ext>
            </a:extLst>
          </p:cNvPr>
          <p:cNvSpPr txBox="1"/>
          <p:nvPr/>
        </p:nvSpPr>
        <p:spPr>
          <a:xfrm>
            <a:off x="3634758" y="1744299"/>
            <a:ext cx="464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hlinkClick r:id="rId2"/>
              </a:rPr>
              <a:t>Lien vers les profils des 100 PME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hlinkClick r:id="rId3"/>
              </a:rPr>
              <a:t>Lien vers les profils PhD des 100 PME </a:t>
            </a:r>
            <a:endParaRPr lang="fr-FR" b="1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0A1139-ED5F-1319-D4F2-FD3876BD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F1F951-7BB3-676B-0FDF-4AE83B5D8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45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C327AD-61FF-77FC-1682-010720E9D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02" y="297441"/>
            <a:ext cx="10653578" cy="79668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0" dirty="0"/>
              <a:t>Secteurs d’activité des 100 PME (1/2)</a:t>
            </a:r>
            <a:br>
              <a:rPr lang="fr-FR" sz="3200" b="0" dirty="0"/>
            </a:br>
            <a:r>
              <a:rPr lang="fr-FR" sz="2200" b="0" dirty="0"/>
              <a:t>Secteurs d’activité avec plus de 2 PME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01D0E921-D557-C7FE-5EC3-E0C0BF78B7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8768"/>
              </p:ext>
            </p:extLst>
          </p:nvPr>
        </p:nvGraphicFramePr>
        <p:xfrm>
          <a:off x="3459491" y="1231272"/>
          <a:ext cx="5273018" cy="4636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7294">
                  <a:extLst>
                    <a:ext uri="{9D8B030D-6E8A-4147-A177-3AD203B41FA5}">
                      <a16:colId xmlns:a16="http://schemas.microsoft.com/office/drawing/2014/main" val="2142680169"/>
                    </a:ext>
                  </a:extLst>
                </a:gridCol>
                <a:gridCol w="735724">
                  <a:extLst>
                    <a:ext uri="{9D8B030D-6E8A-4147-A177-3AD203B41FA5}">
                      <a16:colId xmlns:a16="http://schemas.microsoft.com/office/drawing/2014/main" val="4091540672"/>
                    </a:ext>
                  </a:extLst>
                </a:gridCol>
              </a:tblGrid>
              <a:tr h="371192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Secteurs d’activité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1400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de recherche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3348462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Développement de logiciels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6344154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Recherche en biotechnologie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6940228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de produits pharmaceutiques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9569343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et conseil aux entreprises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7908037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de machines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4944306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de produits chimiques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7246113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de conseil en environnement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2503541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Technologies et services de l'information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7948982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Administration publique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90332417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Construction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536819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de parfums et de produits pour la toilette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8618238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endParaRPr lang="fr-FR" sz="1400" u="none" dirty="0"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u="none" dirty="0">
                          <a:latin typeface="Aptos Narrow" panose="020B0004020202020204" pitchFamily="34" charset="0"/>
                        </a:rPr>
                        <a:t>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8721319"/>
                  </a:ext>
                </a:extLst>
              </a:tr>
            </a:tbl>
          </a:graphicData>
        </a:graphic>
      </p:graphicFrame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F07593-E7BD-F2FB-6E92-9617A58F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B26485-2C32-13E7-DA82-72B6DDF04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73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A96D7-D9E5-4ABB-8FDD-227509B66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CC4E5D-757B-3C51-5157-991D31218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77036"/>
            <a:ext cx="10653578" cy="79668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0" dirty="0"/>
              <a:t>Secteurs d’activité des 100 PME (2/2)</a:t>
            </a:r>
            <a:br>
              <a:rPr lang="fr-FR" sz="3600" b="0" dirty="0"/>
            </a:br>
            <a:r>
              <a:rPr lang="fr-FR" sz="2200" b="0" dirty="0"/>
              <a:t>Secteurs d’activité avec 1 PME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C6AA1181-E58E-1B44-2976-D9A3440C5B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5207587"/>
              </p:ext>
            </p:extLst>
          </p:nvPr>
        </p:nvGraphicFramePr>
        <p:xfrm>
          <a:off x="1287517" y="1249378"/>
          <a:ext cx="9616965" cy="4618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3275">
                  <a:extLst>
                    <a:ext uri="{9D8B030D-6E8A-4147-A177-3AD203B41FA5}">
                      <a16:colId xmlns:a16="http://schemas.microsoft.com/office/drawing/2014/main" val="2142680169"/>
                    </a:ext>
                  </a:extLst>
                </a:gridCol>
                <a:gridCol w="4273690">
                  <a:extLst>
                    <a:ext uri="{9D8B030D-6E8A-4147-A177-3AD203B41FA5}">
                      <a16:colId xmlns:a16="http://schemas.microsoft.com/office/drawing/2014/main" val="4091540672"/>
                    </a:ext>
                  </a:extLst>
                </a:gridCol>
              </a:tblGrid>
              <a:tr h="38628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Secteurs d’activité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21400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Assurances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Hôpitaux et services de santé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3348462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Cabinets d'avocats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Industrie manufacturière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6344154"/>
                  </a:ext>
                </a:extLst>
              </a:tr>
              <a:tr h="29508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Commerce de gros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Jeux vidéo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6940228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Construction de matériel ferroviaire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Métallurgie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9569343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Développement professionnel et coaching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Musées, sites historiques et zoos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7908037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Expoitation minière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Production d’électricité nucléaire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4944306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d’équipements médicaux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Produits logiciels informatiques pour ordinateurs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7246113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d'instruments de mesure et de contrôle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Santé, forme et bien-être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2503541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de composants pour l'industrie aéronautique et spatiale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d’ingénierie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7948982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de produits informatiques et électroniques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et conseil en informatique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90332417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de verre, de produits céramiques et de ciment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financiers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536819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pour l’aérospatiale et la défense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pour les énergies renouvelables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8618238"/>
                  </a:ext>
                </a:extLst>
              </a:tr>
              <a:tr h="32809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Génie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Télécommunications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8721319"/>
                  </a:ext>
                </a:extLst>
              </a:tr>
            </a:tbl>
          </a:graphicData>
        </a:graphic>
      </p:graphicFrame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69B5A7-F3F6-C4C5-AC95-287C8EAAF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2838FD-9FCB-A808-51EA-6125AB65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66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D4973D-C8F1-1BA3-C402-BC2A8841D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76" y="304197"/>
            <a:ext cx="10653578" cy="660050"/>
          </a:xfrm>
        </p:spPr>
        <p:txBody>
          <a:bodyPr>
            <a:normAutofit/>
          </a:bodyPr>
          <a:lstStyle/>
          <a:p>
            <a:pPr algn="ctr"/>
            <a:r>
              <a:rPr lang="fr-FR" sz="3200" b="0" dirty="0"/>
              <a:t>PME avec 4 ou plus profils PhD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6DF5F58-1E92-0435-BC9E-0D931E6977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263891"/>
              </p:ext>
            </p:extLst>
          </p:nvPr>
        </p:nvGraphicFramePr>
        <p:xfrm>
          <a:off x="853212" y="964247"/>
          <a:ext cx="10653712" cy="5163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4042">
                  <a:extLst>
                    <a:ext uri="{9D8B030D-6E8A-4147-A177-3AD203B41FA5}">
                      <a16:colId xmlns:a16="http://schemas.microsoft.com/office/drawing/2014/main" val="1149026729"/>
                    </a:ext>
                  </a:extLst>
                </a:gridCol>
                <a:gridCol w="3457904">
                  <a:extLst>
                    <a:ext uri="{9D8B030D-6E8A-4147-A177-3AD203B41FA5}">
                      <a16:colId xmlns:a16="http://schemas.microsoft.com/office/drawing/2014/main" val="3687379868"/>
                    </a:ext>
                  </a:extLst>
                </a:gridCol>
                <a:gridCol w="3941379">
                  <a:extLst>
                    <a:ext uri="{9D8B030D-6E8A-4147-A177-3AD203B41FA5}">
                      <a16:colId xmlns:a16="http://schemas.microsoft.com/office/drawing/2014/main" val="3828017640"/>
                    </a:ext>
                  </a:extLst>
                </a:gridCol>
                <a:gridCol w="2310387">
                  <a:extLst>
                    <a:ext uri="{9D8B030D-6E8A-4147-A177-3AD203B41FA5}">
                      <a16:colId xmlns:a16="http://schemas.microsoft.com/office/drawing/2014/main" val="2709927385"/>
                    </a:ext>
                  </a:extLst>
                </a:gridCol>
              </a:tblGrid>
              <a:tr h="441817">
                <a:tc>
                  <a:txBody>
                    <a:bodyPr/>
                    <a:lstStyle/>
                    <a:p>
                      <a:r>
                        <a:rPr lang="fr-FR" sz="1400" dirty="0"/>
                        <a:t>Taille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Lien page LinkedIn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Secteurs d’activité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Liens profils PhD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0040480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Thélem assurances</a:t>
                      </a:r>
                      <a:endParaRPr lang="fr-FR" sz="1400" b="0" i="0" u="sng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Assurances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017255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Groupe IMT</a:t>
                      </a:r>
                      <a:endParaRPr lang="fr-FR" sz="1400" b="0" i="0" u="sng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Développement professionnel et coaching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1060369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Vermon</a:t>
                      </a:r>
                      <a:endParaRPr lang="fr-FR" sz="1400" b="0" i="0" u="sng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d’équipements médicaux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321270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Cosmetic Valley</a:t>
                      </a:r>
                      <a:endParaRPr lang="fr-FR" sz="1400" b="0" i="0" u="sng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de parfums et de produits pour la toilette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2225683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CHRYSO France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de produits chimiques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9498785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CILAS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Fabrication pour l’aérospatiale et la défense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6918208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TROGSS - The Robotic Global Surgical Society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Hôpitaux et services de santé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701123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OAKRIDGE SAS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Production d’électricité nucléaire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4802949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ERBC GROUP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Recherche en biotechnologie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8694094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Greenpharma S.A.S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Recherche en biotechnologie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5637061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MAbSilico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Recherche en biotechnologie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4720842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Audilab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Santé, forme et bien-être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5702029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CERIB</a:t>
                      </a:r>
                      <a:endParaRPr lang="fr-FR" sz="1400" b="0" i="0" u="sng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de recherche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sng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4817667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CERTeM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de recherche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sng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726654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3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 Vinci Labs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de recherche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sng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3606429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3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EURAXI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de recherche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sng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3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6511655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3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MODULEUS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de recherche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sng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3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85130182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3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ABF Décisions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et conseil aux entreprises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sng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3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4862178"/>
                  </a:ext>
                </a:extLst>
              </a:tr>
              <a:tr h="24852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sng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3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Néodyme</a:t>
                      </a:r>
                      <a:endParaRPr lang="fr-FR" sz="1400" b="0" i="0" u="sng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Services et conseil aux entreprises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sng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  <a:hlinkClick r:id="rId3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PhD</a:t>
                      </a:r>
                      <a:endParaRPr lang="fr-FR" sz="1400" b="0" i="0" u="sng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1171705"/>
                  </a:ext>
                </a:extLst>
              </a:tr>
            </a:tbl>
          </a:graphicData>
        </a:graphic>
      </p:graphicFrame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BF49A4-00C5-4431-7498-F1CF0C0EA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FA4E23-DC59-2A86-572B-4145A643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33176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1039</Words>
  <Application>Microsoft Macintosh PowerPoint</Application>
  <PresentationFormat>Grand écran</PresentationFormat>
  <Paragraphs>265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-apple-system</vt:lpstr>
      <vt:lpstr>Aptos</vt:lpstr>
      <vt:lpstr>Aptos Narrow</vt:lpstr>
      <vt:lpstr>Arial</vt:lpstr>
      <vt:lpstr>Neue Haas Grotesk Text Pro</vt:lpstr>
      <vt:lpstr>VanillaVTI</vt:lpstr>
      <vt:lpstr>100 PME avec Profils PhD Centre-Val de Loire</vt:lpstr>
      <vt:lpstr>100 PME qui emploient des profils PhD PME avec siège social en Centre-Val de Loire</vt:lpstr>
      <vt:lpstr>Plan</vt:lpstr>
      <vt:lpstr>Identification des PME Démarche</vt:lpstr>
      <vt:lpstr>100 PME par Taille</vt:lpstr>
      <vt:lpstr>Profils LinkedIn PhD employés des 100 PME</vt:lpstr>
      <vt:lpstr>Secteurs d’activité des 100 PME (1/2) Secteurs d’activité avec plus de 2 PME</vt:lpstr>
      <vt:lpstr>Secteurs d’activité des 100 PME (2/2) Secteurs d’activité avec 1 PME</vt:lpstr>
      <vt:lpstr>PME avec 4 ou plus profils PhD</vt:lpstr>
      <vt:lpstr>Profils PhD employés des 100PME Alumni des Universités d’Orléans et Tours</vt:lpstr>
      <vt:lpstr>Page LinkedIn Université de Tours</vt:lpstr>
      <vt:lpstr>Page LinkedIn Université d’Orléans </vt:lpstr>
      <vt:lpstr>Conclusion</vt:lpstr>
      <vt:lpstr>Compléter en s’appuyant sur les 4 filières d’activité majeure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Alain Bamberger</dc:creator>
  <cp:lastModifiedBy>Alain Bamberger</cp:lastModifiedBy>
  <cp:revision>26</cp:revision>
  <dcterms:created xsi:type="dcterms:W3CDTF">2025-06-18T15:57:42Z</dcterms:created>
  <dcterms:modified xsi:type="dcterms:W3CDTF">2025-06-21T13:11:52Z</dcterms:modified>
</cp:coreProperties>
</file>